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272" r:id="rId5"/>
    <p:sldId id="268" r:id="rId6"/>
    <p:sldId id="262" r:id="rId7"/>
    <p:sldId id="278" r:id="rId8"/>
    <p:sldId id="279" r:id="rId9"/>
    <p:sldId id="282" r:id="rId10"/>
    <p:sldId id="285" r:id="rId11"/>
    <p:sldId id="286" r:id="rId12"/>
    <p:sldId id="294" r:id="rId13"/>
    <p:sldId id="280" r:id="rId14"/>
    <p:sldId id="288" r:id="rId15"/>
    <p:sldId id="290" r:id="rId16"/>
    <p:sldId id="291" r:id="rId17"/>
    <p:sldId id="292" r:id="rId18"/>
    <p:sldId id="293" r:id="rId19"/>
    <p:sldId id="297" r:id="rId20"/>
    <p:sldId id="270" r:id="rId21"/>
    <p:sldId id="289" r:id="rId22"/>
    <p:sldId id="296" r:id="rId23"/>
    <p:sldId id="295" r:id="rId24"/>
  </p:sldIdLst>
  <p:sldSz cx="12192000" cy="6858000"/>
  <p:notesSz cx="6858000" cy="9144000"/>
  <p:defaultTextStyle>
    <a:defPPr rtl="0">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B8B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40F0BF-54EC-9567-3672-22C18C56E658}" v="136" dt="2023-03-13T14:22:23.311"/>
    <p1510:client id="{333A0108-EF83-5DA8-8E33-99C1BE13D692}" v="459" dt="2023-03-14T13:18:43.459"/>
    <p1510:client id="{368B7ED9-A2B7-AD15-7932-3E8A7F083073}" v="521" dt="2023-03-20T12:24:06.675"/>
    <p1510:client id="{4CCCCE5B-A4D1-92FD-54B4-1CAE504A5F98}" v="170" dt="2023-03-19T11:31:24.860"/>
    <p1510:client id="{5F0B76DA-AB71-A63D-2363-F80F47BB49E1}" v="151" dt="2023-03-17T13:10:55.778"/>
    <p1510:client id="{746DD1F3-A1C7-0F7A-65FA-A20616409DE0}" v="892" dt="2023-03-15T11:06:54.389"/>
    <p1510:client id="{76F527B9-E079-2032-1775-93C21CD740D9}" v="342" dt="2023-03-13T09:54:53.029"/>
    <p1510:client id="{7A83A345-2878-73C6-30E1-3E1437BE5C37}" v="829" dt="2023-03-18T11:53:34.741"/>
    <p1510:client id="{8EECB86E-F4BB-E474-A615-EB654421C258}" v="5" dt="2023-03-11T11:30:13.222"/>
    <p1510:client id="{903B3CFE-63F3-AE06-645D-DF98CDFA37A4}" v="4" dt="2023-03-19T06:09:41.947"/>
    <p1510:client id="{B6B6D20E-49BA-1AAB-3347-7F3C0E4B1BAA}" v="454" dt="2023-03-13T11:57:07.752"/>
    <p1510:client id="{F33142C3-97C8-482C-BEFD-C8131E8CB711}" vWet="4" dt="2023-03-11T11:29:45.6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guide orient="horz" pos="3024"/>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0A45A7BE-A2DC-4E01-9790-2903E4070E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4BA893E4-A354-4A5A-A4F4-854A9EF652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2A0F90-47BD-461A-9506-5EF481BF76EE}" type="datetime1">
              <a:rPr lang="fi-FI" smtClean="0"/>
              <a:t>4.9.2023</a:t>
            </a:fld>
            <a:endParaRPr lang="fi-FI"/>
          </a:p>
        </p:txBody>
      </p:sp>
      <p:sp>
        <p:nvSpPr>
          <p:cNvPr id="4" name="Alatunnisteen paikkamerkki 3">
            <a:extLst>
              <a:ext uri="{FF2B5EF4-FFF2-40B4-BE49-F238E27FC236}">
                <a16:creationId xmlns:a16="http://schemas.microsoft.com/office/drawing/2014/main" id="{61B9369D-A29A-4BE5-A209-0EE99DE9EE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4D7495D-2DAB-42FE-9234-C85B50E55E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B5B2F2-5D9C-4B6F-9AAC-AB732F321927}" type="slidenum">
              <a:rPr lang="fi-FI" smtClean="0"/>
              <a:t>‹#›</a:t>
            </a:fld>
            <a:endParaRPr lang="fi-FI"/>
          </a:p>
        </p:txBody>
      </p:sp>
    </p:spTree>
    <p:extLst>
      <p:ext uri="{BB962C8B-B14F-4D97-AF65-F5344CB8AC3E}">
        <p14:creationId xmlns:p14="http://schemas.microsoft.com/office/powerpoint/2010/main" val="17604676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i-FI" noProof="0"/>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6E0DE-87BF-441D-91B0-69C1EA1127EC}" type="datetime1">
              <a:rPr lang="fi-FI" smtClean="0"/>
              <a:pPr/>
              <a:t>4.9.2023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i-FI" noProof="0"/>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i-FI" noProof="0"/>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E485773-E831-40C3-B08E-FE9BDAA69383}" type="slidenum">
              <a:rPr lang="fi-FI" noProof="0" smtClean="0"/>
              <a:t>‹#›</a:t>
            </a:fld>
            <a:endParaRPr lang="fi-FI" noProof="0"/>
          </a:p>
        </p:txBody>
      </p:sp>
    </p:spTree>
    <p:extLst>
      <p:ext uri="{BB962C8B-B14F-4D97-AF65-F5344CB8AC3E}">
        <p14:creationId xmlns:p14="http://schemas.microsoft.com/office/powerpoint/2010/main" val="41409579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5E485773-E831-40C3-B08E-FE9BDAA69383}" type="slidenum">
              <a:rPr lang="fi-FI" smtClean="0"/>
              <a:t>1</a:t>
            </a:fld>
            <a:endParaRPr lang="fi-FI"/>
          </a:p>
        </p:txBody>
      </p:sp>
    </p:spTree>
    <p:extLst>
      <p:ext uri="{BB962C8B-B14F-4D97-AF65-F5344CB8AC3E}">
        <p14:creationId xmlns:p14="http://schemas.microsoft.com/office/powerpoint/2010/main" val="84535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5E485773-E831-40C3-B08E-FE9BDAA69383}" type="slidenum">
              <a:rPr lang="fi-FI" smtClean="0"/>
              <a:t>2</a:t>
            </a:fld>
            <a:endParaRPr lang="fi-FI"/>
          </a:p>
        </p:txBody>
      </p:sp>
    </p:spTree>
    <p:extLst>
      <p:ext uri="{BB962C8B-B14F-4D97-AF65-F5344CB8AC3E}">
        <p14:creationId xmlns:p14="http://schemas.microsoft.com/office/powerpoint/2010/main" val="12287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5E485773-E831-40C3-B08E-FE9BDAA69383}" type="slidenum">
              <a:rPr lang="fi-FI" smtClean="0"/>
              <a:t>3</a:t>
            </a:fld>
            <a:endParaRPr lang="fi-FI"/>
          </a:p>
        </p:txBody>
      </p:sp>
    </p:spTree>
    <p:extLst>
      <p:ext uri="{BB962C8B-B14F-4D97-AF65-F5344CB8AC3E}">
        <p14:creationId xmlns:p14="http://schemas.microsoft.com/office/powerpoint/2010/main" val="538819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5E485773-E831-40C3-B08E-FE9BDAA69383}" type="slidenum">
              <a:rPr lang="fi-FI" smtClean="0"/>
              <a:t>5</a:t>
            </a:fld>
            <a:endParaRPr lang="fi-FI"/>
          </a:p>
        </p:txBody>
      </p:sp>
    </p:spTree>
    <p:extLst>
      <p:ext uri="{BB962C8B-B14F-4D97-AF65-F5344CB8AC3E}">
        <p14:creationId xmlns:p14="http://schemas.microsoft.com/office/powerpoint/2010/main" val="893270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5E485773-E831-40C3-B08E-FE9BDAA69383}" type="slidenum">
              <a:rPr lang="fi-FI" smtClean="0"/>
              <a:t>10</a:t>
            </a:fld>
            <a:endParaRPr lang="fi-FI"/>
          </a:p>
        </p:txBody>
      </p:sp>
    </p:spTree>
    <p:extLst>
      <p:ext uri="{BB962C8B-B14F-4D97-AF65-F5344CB8AC3E}">
        <p14:creationId xmlns:p14="http://schemas.microsoft.com/office/powerpoint/2010/main" val="306556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5E485773-E831-40C3-B08E-FE9BDAA69383}" type="slidenum">
              <a:rPr lang="fi-FI" smtClean="0"/>
              <a:t>17</a:t>
            </a:fld>
            <a:endParaRPr lang="fi-FI"/>
          </a:p>
        </p:txBody>
      </p:sp>
    </p:spTree>
    <p:extLst>
      <p:ext uri="{BB962C8B-B14F-4D97-AF65-F5344CB8AC3E}">
        <p14:creationId xmlns:p14="http://schemas.microsoft.com/office/powerpoint/2010/main" val="2746465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5E316BEC-AB1A-4058-9324-07F332198D4C}"/>
              </a:ext>
            </a:extLst>
          </p:cNvPr>
          <p:cNvSpPr>
            <a:spLocks noGrp="1"/>
          </p:cNvSpPr>
          <p:nvPr>
            <p:ph type="dt" sz="half" idx="10"/>
          </p:nvPr>
        </p:nvSpPr>
        <p:spPr/>
        <p:txBody>
          <a:bodyPr rtlCol="0"/>
          <a:lstStyle/>
          <a:p>
            <a:pPr rtl="0"/>
            <a:r>
              <a:rPr lang="fi-FI" noProof="0"/>
              <a:t>20XX</a:t>
            </a:r>
          </a:p>
        </p:txBody>
      </p:sp>
      <p:sp>
        <p:nvSpPr>
          <p:cNvPr id="3" name="Alatunnisteen paikkamerkki 2">
            <a:extLst>
              <a:ext uri="{FF2B5EF4-FFF2-40B4-BE49-F238E27FC236}">
                <a16:creationId xmlns:a16="http://schemas.microsoft.com/office/drawing/2014/main" id="{640DE4BD-38C7-497D-AE63-0EC22E333932}"/>
              </a:ext>
            </a:extLst>
          </p:cNvPr>
          <p:cNvSpPr>
            <a:spLocks noGrp="1"/>
          </p:cNvSpPr>
          <p:nvPr>
            <p:ph type="ftr" sz="quarter" idx="11"/>
          </p:nvPr>
        </p:nvSpPr>
        <p:spPr/>
        <p:txBody>
          <a:bodyPr rtlCol="0"/>
          <a:lstStyle/>
          <a:p>
            <a:pPr rtl="0"/>
            <a:r>
              <a:rPr lang="fi-FI" noProof="0"/>
              <a:t>Esimerkkiteksti</a:t>
            </a:r>
          </a:p>
        </p:txBody>
      </p:sp>
      <p:sp>
        <p:nvSpPr>
          <p:cNvPr id="4" name="Dian numeron paikkamerkki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rtlCol="0"/>
          <a:lstStyle/>
          <a:p>
            <a:pPr rtl="0"/>
            <a:fld id="{AE208ADF-3ADD-483D-A721-14E3EEE2C135}" type="slidenum">
              <a:rPr lang="fi-FI" noProof="0" smtClean="0"/>
              <a:t>‹#›</a:t>
            </a:fld>
            <a:endParaRPr lang="fi-FI" noProof="0"/>
          </a:p>
        </p:txBody>
      </p:sp>
      <p:sp useBgFill="1">
        <p:nvSpPr>
          <p:cNvPr id="5" name="Suorakulmio 4">
            <a:extLst>
              <a:ext uri="{FF2B5EF4-FFF2-40B4-BE49-F238E27FC236}">
                <a16:creationId xmlns:a16="http://schemas.microsoft.com/office/drawing/2014/main" id="{FE162AE6-C2BA-4446-A2D9-41A8F1A6153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useBgFill="1">
        <p:nvSpPr>
          <p:cNvPr id="7" name="Suorakulmio 6">
            <a:extLst>
              <a:ext uri="{FF2B5EF4-FFF2-40B4-BE49-F238E27FC236}">
                <a16:creationId xmlns:a16="http://schemas.microsoft.com/office/drawing/2014/main" id="{7A267802-5F0D-4EE1-AF9D-EF2E4F23C392}"/>
              </a:ext>
              <a:ext uri="{C183D7F6-B498-43B3-948B-1728B52AA6E4}">
                <adec:decorative xmlns:adec="http://schemas.microsoft.com/office/drawing/2017/decorative" val="1"/>
              </a:ext>
            </a:extLst>
          </p:cNvPr>
          <p:cNvSpPr/>
          <p:nvPr userDrawn="1"/>
        </p:nvSpPr>
        <p:spPr>
          <a:xfrm>
            <a:off x="1775" y="0"/>
            <a:ext cx="43861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8" name="Otsikko 1">
            <a:extLst>
              <a:ext uri="{FF2B5EF4-FFF2-40B4-BE49-F238E27FC236}">
                <a16:creationId xmlns:a16="http://schemas.microsoft.com/office/drawing/2014/main" id="{FB728D93-929A-4CAF-A102-3C217E9170B1}"/>
              </a:ext>
            </a:extLst>
          </p:cNvPr>
          <p:cNvSpPr>
            <a:spLocks noGrp="1"/>
          </p:cNvSpPr>
          <p:nvPr>
            <p:ph type="ctrTitle"/>
          </p:nvPr>
        </p:nvSpPr>
        <p:spPr>
          <a:xfrm>
            <a:off x="684361" y="428903"/>
            <a:ext cx="3071005" cy="3051391"/>
          </a:xfrm>
        </p:spPr>
        <p:txBody>
          <a:bodyPr rtlCol="0" anchor="b">
            <a:normAutofit/>
          </a:bodyPr>
          <a:lstStyle>
            <a:lvl1pPr algn="ctr">
              <a:lnSpc>
                <a:spcPct val="90000"/>
              </a:lnSpc>
              <a:defRPr>
                <a:solidFill>
                  <a:schemeClr val="tx2"/>
                </a:solidFill>
              </a:defRPr>
            </a:lvl1pPr>
          </a:lstStyle>
          <a:p>
            <a:pPr rtl="0">
              <a:tabLst>
                <a:tab pos="3370263" algn="l"/>
              </a:tabLst>
            </a:pPr>
            <a:r>
              <a:rPr lang="fi-FI" sz="4000" noProof="0">
                <a:solidFill>
                  <a:schemeClr val="tx2">
                    <a:alpha val="75000"/>
                  </a:schemeClr>
                </a:solidFill>
              </a:rPr>
              <a:t>Muokkaa ots. perustyyl. napsautt.</a:t>
            </a:r>
          </a:p>
        </p:txBody>
      </p:sp>
      <p:sp>
        <p:nvSpPr>
          <p:cNvPr id="9" name="Alaotsikko 2">
            <a:extLst>
              <a:ext uri="{FF2B5EF4-FFF2-40B4-BE49-F238E27FC236}">
                <a16:creationId xmlns:a16="http://schemas.microsoft.com/office/drawing/2014/main" id="{B81702E9-0038-4210-9FAB-E76C1EF85C4F}"/>
              </a:ext>
            </a:extLst>
          </p:cNvPr>
          <p:cNvSpPr>
            <a:spLocks noGrp="1"/>
          </p:cNvSpPr>
          <p:nvPr>
            <p:ph type="subTitle" idx="1" hasCustomPrompt="1"/>
          </p:nvPr>
        </p:nvSpPr>
        <p:spPr>
          <a:xfrm>
            <a:off x="744876" y="5116529"/>
            <a:ext cx="2948684" cy="955497"/>
          </a:xfrm>
        </p:spPr>
        <p:txBody>
          <a:bodyPr rtlCol="0">
            <a:normAutofit/>
          </a:bodyPr>
          <a:lstStyle>
            <a:lvl1pPr marL="0" indent="0" algn="ctr">
              <a:lnSpc>
                <a:spcPct val="150000"/>
              </a:lnSpc>
              <a:buNone/>
              <a:defRPr sz="1600" cap="all" spc="600" baseline="0">
                <a:solidFill>
                  <a:schemeClr val="tx2"/>
                </a:solidFill>
              </a:defRPr>
            </a:lvl1pPr>
          </a:lstStyle>
          <a:p>
            <a:pPr rtl="0"/>
            <a:r>
              <a:rPr lang="fi-FI" noProof="0">
                <a:solidFill>
                  <a:schemeClr val="tx2"/>
                </a:solidFill>
              </a:rPr>
              <a:t>alaotsikko</a:t>
            </a:r>
          </a:p>
        </p:txBody>
      </p:sp>
      <p:sp>
        <p:nvSpPr>
          <p:cNvPr id="10" name="Puolivapaa piirto: Muoto 9">
            <a:extLst>
              <a:ext uri="{FF2B5EF4-FFF2-40B4-BE49-F238E27FC236}">
                <a16:creationId xmlns:a16="http://schemas.microsoft.com/office/drawing/2014/main" id="{13E1655C-FA7C-42D9-8EE1-E7CF6988A050}"/>
              </a:ext>
              <a:ext uri="{C183D7F6-B498-43B3-948B-1728B52AA6E4}">
                <adec:decorative xmlns:adec="http://schemas.microsoft.com/office/drawing/2017/decorative" val="1"/>
              </a:ext>
            </a:extLst>
          </p:cNvPr>
          <p:cNvSpPr/>
          <p:nvPr userDrawn="1"/>
        </p:nvSpPr>
        <p:spPr>
          <a:xfrm rot="13547565" flipH="1">
            <a:off x="1747479" y="3853642"/>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fi-FI" noProof="0"/>
          </a:p>
        </p:txBody>
      </p:sp>
      <p:sp>
        <p:nvSpPr>
          <p:cNvPr id="12" name="Kuvan paikkamerkki 11">
            <a:extLst>
              <a:ext uri="{FF2B5EF4-FFF2-40B4-BE49-F238E27FC236}">
                <a16:creationId xmlns:a16="http://schemas.microsoft.com/office/drawing/2014/main" id="{46441E9C-E7AE-4B2E-A8FF-F364980D9036}"/>
              </a:ext>
            </a:extLst>
          </p:cNvPr>
          <p:cNvSpPr>
            <a:spLocks noGrp="1"/>
          </p:cNvSpPr>
          <p:nvPr>
            <p:ph type="pic" sz="quarter" idx="13"/>
          </p:nvPr>
        </p:nvSpPr>
        <p:spPr>
          <a:xfrm>
            <a:off x="4383024" y="0"/>
            <a:ext cx="7808976" cy="6858000"/>
          </a:xfrm>
          <a:solidFill>
            <a:schemeClr val="bg2">
              <a:lumMod val="50000"/>
              <a:lumOff val="50000"/>
            </a:schemeClr>
          </a:solidFill>
        </p:spPr>
        <p:txBody>
          <a:bodyPr rtlCol="0"/>
          <a:lstStyle/>
          <a:p>
            <a:pPr rtl="0"/>
            <a:r>
              <a:rPr lang="fi-FI" noProof="0"/>
              <a:t>Lisää kuva napsauttamalla kuvaketta</a:t>
            </a:r>
          </a:p>
        </p:txBody>
      </p:sp>
    </p:spTree>
    <p:extLst>
      <p:ext uri="{BB962C8B-B14F-4D97-AF65-F5344CB8AC3E}">
        <p14:creationId xmlns:p14="http://schemas.microsoft.com/office/powerpoint/2010/main" val="2171283408"/>
      </p:ext>
    </p:extLst>
  </p:cSld>
  <p:clrMapOvr>
    <a:masterClrMapping/>
  </p:clrMapOvr>
  <p:extLst>
    <p:ext uri="{DCECCB84-F9BA-43D5-87BE-67443E8EF086}">
      <p15:sldGuideLst xmlns:p15="http://schemas.microsoft.com/office/powerpoint/2012/main">
        <p15:guide id="1" pos="2760"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AC6A6C1-54BB-40E1-859F-0C6DA1525727}"/>
              </a:ext>
            </a:extLst>
          </p:cNvPr>
          <p:cNvSpPr>
            <a:spLocks noGrp="1"/>
          </p:cNvSpPr>
          <p:nvPr>
            <p:ph type="title" hasCustomPrompt="1"/>
          </p:nvPr>
        </p:nvSpPr>
        <p:spPr>
          <a:xfrm>
            <a:off x="839788" y="665629"/>
            <a:ext cx="10515600" cy="818995"/>
          </a:xfrm>
        </p:spPr>
        <p:txBody>
          <a:bodyPr rtlCol="0"/>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5157787" cy="584548"/>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4" name="Sisällön paikkamerkki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5157787" cy="3751268"/>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5" name="Tekstin paikkamerkki 4">
            <a:extLst>
              <a:ext uri="{FF2B5EF4-FFF2-40B4-BE49-F238E27FC236}">
                <a16:creationId xmlns:a16="http://schemas.microsoft.com/office/drawing/2014/main" id="{12730D26-BCC4-4CE4-9273-69B4E36D39FC}"/>
              </a:ext>
            </a:extLst>
          </p:cNvPr>
          <p:cNvSpPr>
            <a:spLocks noGrp="1"/>
          </p:cNvSpPr>
          <p:nvPr>
            <p:ph type="body" sz="quarter" idx="3"/>
          </p:nvPr>
        </p:nvSpPr>
        <p:spPr>
          <a:xfrm>
            <a:off x="6169024" y="1806038"/>
            <a:ext cx="5183188"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6" name="Sisällön paikkamerkki 5">
            <a:extLst>
              <a:ext uri="{FF2B5EF4-FFF2-40B4-BE49-F238E27FC236}">
                <a16:creationId xmlns:a16="http://schemas.microsoft.com/office/drawing/2014/main" id="{9D832694-AE69-4399-B6B4-3F0CBD297CD8}"/>
              </a:ext>
            </a:extLst>
          </p:cNvPr>
          <p:cNvSpPr>
            <a:spLocks noGrp="1"/>
          </p:cNvSpPr>
          <p:nvPr>
            <p:ph sz="quarter" idx="4"/>
          </p:nvPr>
        </p:nvSpPr>
        <p:spPr>
          <a:xfrm>
            <a:off x="6169024" y="2390588"/>
            <a:ext cx="5183188" cy="3751268"/>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cxnSp>
        <p:nvCxnSpPr>
          <p:cNvPr id="12" name="Suora yhdysviiva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1" name="Päivämäärän paikkamerkki 3">
            <a:extLst>
              <a:ext uri="{FF2B5EF4-FFF2-40B4-BE49-F238E27FC236}">
                <a16:creationId xmlns:a16="http://schemas.microsoft.com/office/drawing/2014/main" id="{C1B2486D-C49D-471B-8F3B-AF6048949D8A}"/>
              </a:ext>
            </a:extLst>
          </p:cNvPr>
          <p:cNvSpPr>
            <a:spLocks noGrp="1"/>
          </p:cNvSpPr>
          <p:nvPr>
            <p:ph type="dt" sz="half" idx="10"/>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13" name="Alatunnisteen paikkamerkki 4">
            <a:extLst>
              <a:ext uri="{FF2B5EF4-FFF2-40B4-BE49-F238E27FC236}">
                <a16:creationId xmlns:a16="http://schemas.microsoft.com/office/drawing/2014/main" id="{CF226F4B-CA41-4C71-97F3-1B7E442A2365}"/>
              </a:ext>
            </a:extLst>
          </p:cNvPr>
          <p:cNvSpPr>
            <a:spLocks noGrp="1"/>
          </p:cNvSpPr>
          <p:nvPr>
            <p:ph type="ftr" sz="quarter" idx="11"/>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14" name="Dian numeron paikkamerkki 5">
            <a:extLst>
              <a:ext uri="{FF2B5EF4-FFF2-40B4-BE49-F238E27FC236}">
                <a16:creationId xmlns:a16="http://schemas.microsoft.com/office/drawing/2014/main" id="{0316A3FD-0E7B-4247-AA4F-93E7E99EFBFA}"/>
              </a:ext>
            </a:extLst>
          </p:cNvPr>
          <p:cNvSpPr>
            <a:spLocks noGrp="1"/>
          </p:cNvSpPr>
          <p:nvPr>
            <p:ph type="sldNum" sz="quarter" idx="12"/>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rtl="0"/>
              <a:t>‹#›</a:t>
            </a:fld>
            <a:endParaRPr lang="fi-FI" noProof="0"/>
          </a:p>
        </p:txBody>
      </p:sp>
    </p:spTree>
    <p:extLst>
      <p:ext uri="{BB962C8B-B14F-4D97-AF65-F5344CB8AC3E}">
        <p14:creationId xmlns:p14="http://schemas.microsoft.com/office/powerpoint/2010/main" val="31027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lme sisältö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AC6A6C1-54BB-40E1-859F-0C6DA1525727}"/>
              </a:ext>
            </a:extLst>
          </p:cNvPr>
          <p:cNvSpPr>
            <a:spLocks noGrp="1"/>
          </p:cNvSpPr>
          <p:nvPr>
            <p:ph type="title" hasCustomPrompt="1"/>
          </p:nvPr>
        </p:nvSpPr>
        <p:spPr>
          <a:xfrm>
            <a:off x="839788" y="665629"/>
            <a:ext cx="10515600" cy="818995"/>
          </a:xfrm>
        </p:spPr>
        <p:txBody>
          <a:bodyPr rtlCol="0"/>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3200400" cy="584548"/>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4" name="Sisällön paikkamerkki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5" name="Tekstin paikkamerkki 4">
            <a:extLst>
              <a:ext uri="{FF2B5EF4-FFF2-40B4-BE49-F238E27FC236}">
                <a16:creationId xmlns:a16="http://schemas.microsoft.com/office/drawing/2014/main" id="{12730D26-BCC4-4CE4-9273-69B4E36D39FC}"/>
              </a:ext>
            </a:extLst>
          </p:cNvPr>
          <p:cNvSpPr>
            <a:spLocks noGrp="1"/>
          </p:cNvSpPr>
          <p:nvPr>
            <p:ph type="body" sz="quarter" idx="3"/>
          </p:nvPr>
        </p:nvSpPr>
        <p:spPr>
          <a:xfrm>
            <a:off x="4495800" y="1800575"/>
            <a:ext cx="3200400"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6" name="Sisällön paikkamerkki 5">
            <a:extLst>
              <a:ext uri="{FF2B5EF4-FFF2-40B4-BE49-F238E27FC236}">
                <a16:creationId xmlns:a16="http://schemas.microsoft.com/office/drawing/2014/main" id="{9D832694-AE69-4399-B6B4-3F0CBD297CD8}"/>
              </a:ext>
            </a:extLst>
          </p:cNvPr>
          <p:cNvSpPr>
            <a:spLocks noGrp="1"/>
          </p:cNvSpPr>
          <p:nvPr>
            <p:ph sz="quarter" idx="4"/>
          </p:nvPr>
        </p:nvSpPr>
        <p:spPr>
          <a:xfrm>
            <a:off x="4495800" y="2385125"/>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cxnSp>
        <p:nvCxnSpPr>
          <p:cNvPr id="12" name="Suora yhdysviiva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4" name="Tekstin paikkamerkki 4">
            <a:extLst>
              <a:ext uri="{FF2B5EF4-FFF2-40B4-BE49-F238E27FC236}">
                <a16:creationId xmlns:a16="http://schemas.microsoft.com/office/drawing/2014/main" id="{266A9EA3-4B2B-44BD-8135-846BF602669B}"/>
              </a:ext>
            </a:extLst>
          </p:cNvPr>
          <p:cNvSpPr>
            <a:spLocks noGrp="1"/>
          </p:cNvSpPr>
          <p:nvPr>
            <p:ph type="body" sz="quarter" idx="13"/>
          </p:nvPr>
        </p:nvSpPr>
        <p:spPr>
          <a:xfrm>
            <a:off x="8151814" y="1802952"/>
            <a:ext cx="3200400"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15" name="Sisällön paikkamerkki 5">
            <a:extLst>
              <a:ext uri="{FF2B5EF4-FFF2-40B4-BE49-F238E27FC236}">
                <a16:creationId xmlns:a16="http://schemas.microsoft.com/office/drawing/2014/main" id="{01C28FB9-37EE-45F6-9277-9FEC0E6CEB23}"/>
              </a:ext>
            </a:extLst>
          </p:cNvPr>
          <p:cNvSpPr>
            <a:spLocks noGrp="1"/>
          </p:cNvSpPr>
          <p:nvPr>
            <p:ph sz="quarter" idx="14"/>
          </p:nvPr>
        </p:nvSpPr>
        <p:spPr>
          <a:xfrm>
            <a:off x="8151814" y="2387502"/>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13" name="Päivämäärän paikkamerkki 3">
            <a:extLst>
              <a:ext uri="{FF2B5EF4-FFF2-40B4-BE49-F238E27FC236}">
                <a16:creationId xmlns:a16="http://schemas.microsoft.com/office/drawing/2014/main" id="{5965917B-0400-40F0-91DA-4F97FE7238EB}"/>
              </a:ext>
            </a:extLst>
          </p:cNvPr>
          <p:cNvSpPr>
            <a:spLocks noGrp="1"/>
          </p:cNvSpPr>
          <p:nvPr>
            <p:ph type="dt" sz="half" idx="15"/>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16" name="Alatunnisteen paikkamerkki 4">
            <a:extLst>
              <a:ext uri="{FF2B5EF4-FFF2-40B4-BE49-F238E27FC236}">
                <a16:creationId xmlns:a16="http://schemas.microsoft.com/office/drawing/2014/main" id="{564A176B-530D-46DF-8C22-CB3E325D3F2B}"/>
              </a:ext>
            </a:extLst>
          </p:cNvPr>
          <p:cNvSpPr>
            <a:spLocks noGrp="1"/>
          </p:cNvSpPr>
          <p:nvPr>
            <p:ph type="ftr" sz="quarter" idx="16"/>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17" name="Dian numeron paikkamerkki 5">
            <a:extLst>
              <a:ext uri="{FF2B5EF4-FFF2-40B4-BE49-F238E27FC236}">
                <a16:creationId xmlns:a16="http://schemas.microsoft.com/office/drawing/2014/main" id="{464458CC-87E8-440C-A9E9-D8E1E0B49373}"/>
              </a:ext>
            </a:extLst>
          </p:cNvPr>
          <p:cNvSpPr>
            <a:spLocks noGrp="1"/>
          </p:cNvSpPr>
          <p:nvPr>
            <p:ph type="sldNum" sz="quarter" idx="17"/>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rtl="0"/>
              <a:t>‹#›</a:t>
            </a:fld>
            <a:endParaRPr lang="fi-FI" noProof="0"/>
          </a:p>
        </p:txBody>
      </p:sp>
    </p:spTree>
    <p:extLst>
      <p:ext uri="{BB962C8B-B14F-4D97-AF65-F5344CB8AC3E}">
        <p14:creationId xmlns:p14="http://schemas.microsoft.com/office/powerpoint/2010/main" val="3973501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hteenveto">
    <p:spTree>
      <p:nvGrpSpPr>
        <p:cNvPr id="1" name=""/>
        <p:cNvGrpSpPr/>
        <p:nvPr/>
      </p:nvGrpSpPr>
      <p:grpSpPr>
        <a:xfrm>
          <a:off x="0" y="0"/>
          <a:ext cx="0" cy="0"/>
          <a:chOff x="0" y="0"/>
          <a:chExt cx="0" cy="0"/>
        </a:xfrm>
      </p:grpSpPr>
      <p:sp useBgFill="1">
        <p:nvSpPr>
          <p:cNvPr id="5" name="Suorakulmio 4">
            <a:extLst>
              <a:ext uri="{FF2B5EF4-FFF2-40B4-BE49-F238E27FC236}">
                <a16:creationId xmlns:a16="http://schemas.microsoft.com/office/drawing/2014/main" id="{66D479CE-2DE1-4800-948F-385C3CF2080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6" name="Otsikko 7">
            <a:extLst>
              <a:ext uri="{FF2B5EF4-FFF2-40B4-BE49-F238E27FC236}">
                <a16:creationId xmlns:a16="http://schemas.microsoft.com/office/drawing/2014/main" id="{F2DE27B3-A066-47FC-9ACB-6CB080C41199}"/>
              </a:ext>
            </a:extLst>
          </p:cNvPr>
          <p:cNvSpPr>
            <a:spLocks noGrp="1"/>
          </p:cNvSpPr>
          <p:nvPr>
            <p:ph type="title"/>
          </p:nvPr>
        </p:nvSpPr>
        <p:spPr>
          <a:xfrm>
            <a:off x="647701" y="1375939"/>
            <a:ext cx="5448300" cy="1240966"/>
          </a:xfrm>
        </p:spPr>
        <p:txBody>
          <a:bodyPr rtlCol="0" anchor="ctr">
            <a:normAutofit/>
          </a:bodyPr>
          <a:lstStyle>
            <a:lvl1pPr algn="l">
              <a:defRPr/>
            </a:lvl1pPr>
          </a:lstStyle>
          <a:p>
            <a:pPr algn="ctr" rtl="0"/>
            <a:r>
              <a:rPr lang="fi-FI" noProof="0"/>
              <a:t>Muokkaa ots. perustyyl. napsautt.</a:t>
            </a:r>
          </a:p>
        </p:txBody>
      </p:sp>
      <p:sp>
        <p:nvSpPr>
          <p:cNvPr id="8" name="Sisällön paikkamerkki 8">
            <a:extLst>
              <a:ext uri="{FF2B5EF4-FFF2-40B4-BE49-F238E27FC236}">
                <a16:creationId xmlns:a16="http://schemas.microsoft.com/office/drawing/2014/main" id="{0B2E2283-471F-4157-98F4-1943DA10BBDB}"/>
              </a:ext>
            </a:extLst>
          </p:cNvPr>
          <p:cNvSpPr>
            <a:spLocks noGrp="1"/>
          </p:cNvSpPr>
          <p:nvPr>
            <p:ph idx="1"/>
          </p:nvPr>
        </p:nvSpPr>
        <p:spPr>
          <a:xfrm>
            <a:off x="635001" y="2688119"/>
            <a:ext cx="5115674" cy="3507457"/>
          </a:xfrm>
        </p:spPr>
        <p:txBody>
          <a:bodyPr rtlCol="0">
            <a:normAutofit/>
          </a:bodyPr>
          <a:lstStyle>
            <a:lvl1pPr marL="0" indent="0">
              <a:buNone/>
              <a:defRPr/>
            </a:lvl1pPr>
          </a:lstStyle>
          <a:p>
            <a:pPr lvl="0" rtl="0"/>
            <a:r>
              <a:rPr lang="fi-FI" noProof="0"/>
              <a:t>Muokkaa tekstin perustyylejä napsauttamalla</a:t>
            </a:r>
          </a:p>
        </p:txBody>
      </p:sp>
      <p:sp>
        <p:nvSpPr>
          <p:cNvPr id="12" name="Kuvan paikkamerkki 11">
            <a:extLst>
              <a:ext uri="{FF2B5EF4-FFF2-40B4-BE49-F238E27FC236}">
                <a16:creationId xmlns:a16="http://schemas.microsoft.com/office/drawing/2014/main" id="{0F58127D-BBD9-4655-BEA6-9102178578CA}"/>
              </a:ext>
            </a:extLst>
          </p:cNvPr>
          <p:cNvSpPr>
            <a:spLocks noGrp="1"/>
          </p:cNvSpPr>
          <p:nvPr>
            <p:ph type="pic" sz="quarter" idx="13"/>
          </p:nvPr>
        </p:nvSpPr>
        <p:spPr>
          <a:xfrm>
            <a:off x="6748272" y="658368"/>
            <a:ext cx="4809744" cy="2606040"/>
          </a:xfrm>
          <a:solidFill>
            <a:schemeClr val="bg2">
              <a:lumMod val="50000"/>
              <a:lumOff val="50000"/>
            </a:schemeClr>
          </a:solidFill>
        </p:spPr>
        <p:txBody>
          <a:bodyPr rtlCol="0"/>
          <a:lstStyle/>
          <a:p>
            <a:pPr rtl="0"/>
            <a:r>
              <a:rPr lang="fi-FI" noProof="0"/>
              <a:t>Lisää kuva napsauttamalla kuvaketta</a:t>
            </a:r>
          </a:p>
        </p:txBody>
      </p:sp>
      <p:sp>
        <p:nvSpPr>
          <p:cNvPr id="13" name="Kuvan paikkamerkki 11">
            <a:extLst>
              <a:ext uri="{FF2B5EF4-FFF2-40B4-BE49-F238E27FC236}">
                <a16:creationId xmlns:a16="http://schemas.microsoft.com/office/drawing/2014/main" id="{C4E959CE-E323-4F7E-9D53-6DE5DD86507E}"/>
              </a:ext>
            </a:extLst>
          </p:cNvPr>
          <p:cNvSpPr>
            <a:spLocks noGrp="1"/>
          </p:cNvSpPr>
          <p:nvPr>
            <p:ph type="pic" sz="quarter" idx="14"/>
          </p:nvPr>
        </p:nvSpPr>
        <p:spPr>
          <a:xfrm>
            <a:off x="6748272" y="3584448"/>
            <a:ext cx="4809744" cy="2606040"/>
          </a:xfrm>
          <a:solidFill>
            <a:schemeClr val="bg2">
              <a:lumMod val="50000"/>
              <a:lumOff val="50000"/>
            </a:schemeClr>
          </a:solidFill>
        </p:spPr>
        <p:txBody>
          <a:bodyPr rtlCol="0"/>
          <a:lstStyle/>
          <a:p>
            <a:pPr rtl="0"/>
            <a:r>
              <a:rPr lang="fi-FI" noProof="0"/>
              <a:t>Lisää kuva napsauttamalla kuvaketta</a:t>
            </a:r>
          </a:p>
        </p:txBody>
      </p:sp>
      <p:sp>
        <p:nvSpPr>
          <p:cNvPr id="15" name="Puolivapaa piirto: Muoto 14">
            <a:extLst>
              <a:ext uri="{FF2B5EF4-FFF2-40B4-BE49-F238E27FC236}">
                <a16:creationId xmlns:a16="http://schemas.microsoft.com/office/drawing/2014/main" id="{65F4C50B-50BD-44F1-9148-992E83F5B874}"/>
              </a:ext>
              <a:ext uri="{C183D7F6-B498-43B3-948B-1728B52AA6E4}">
                <adec:decorative xmlns:adec="http://schemas.microsoft.com/office/drawing/2017/decorative" val="1"/>
              </a:ext>
            </a:extLst>
          </p:cNvPr>
          <p:cNvSpPr/>
          <p:nvPr userDrawn="1"/>
        </p:nvSpPr>
        <p:spPr>
          <a:xfrm flipH="1">
            <a:off x="825809"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fi-FI" noProof="0"/>
          </a:p>
        </p:txBody>
      </p:sp>
      <p:sp>
        <p:nvSpPr>
          <p:cNvPr id="20" name="Päivämäärän paikkamerkki 3">
            <a:extLst>
              <a:ext uri="{FF2B5EF4-FFF2-40B4-BE49-F238E27FC236}">
                <a16:creationId xmlns:a16="http://schemas.microsoft.com/office/drawing/2014/main" id="{9764E3EF-900F-4400-84C4-63FBEBB8794A}"/>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21" name="Alatunnisteen paikkamerkki 4">
            <a:extLst>
              <a:ext uri="{FF2B5EF4-FFF2-40B4-BE49-F238E27FC236}">
                <a16:creationId xmlns:a16="http://schemas.microsoft.com/office/drawing/2014/main" id="{3E1CB21E-42E2-4942-BCAD-66952AABB826}"/>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22" name="Dian numeron paikkamerkki 5">
            <a:extLst>
              <a:ext uri="{FF2B5EF4-FFF2-40B4-BE49-F238E27FC236}">
                <a16:creationId xmlns:a16="http://schemas.microsoft.com/office/drawing/2014/main" id="{ABDF6841-1F86-481B-A857-4E5AC2672605}"/>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rtl="0"/>
              <a:t>‹#›</a:t>
            </a:fld>
            <a:endParaRPr lang="fi-FI" noProof="0"/>
          </a:p>
        </p:txBody>
      </p:sp>
    </p:spTree>
    <p:extLst>
      <p:ext uri="{BB962C8B-B14F-4D97-AF65-F5344CB8AC3E}">
        <p14:creationId xmlns:p14="http://schemas.microsoft.com/office/powerpoint/2010/main" val="3894128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petus">
    <p:spTree>
      <p:nvGrpSpPr>
        <p:cNvPr id="1" name=""/>
        <p:cNvGrpSpPr/>
        <p:nvPr/>
      </p:nvGrpSpPr>
      <p:grpSpPr>
        <a:xfrm>
          <a:off x="0" y="0"/>
          <a:ext cx="0" cy="0"/>
          <a:chOff x="0" y="0"/>
          <a:chExt cx="0" cy="0"/>
        </a:xfrm>
      </p:grpSpPr>
      <p:sp useBgFill="1">
        <p:nvSpPr>
          <p:cNvPr id="5" name="Suorakulmio 4">
            <a:extLst>
              <a:ext uri="{FF2B5EF4-FFF2-40B4-BE49-F238E27FC236}">
                <a16:creationId xmlns:a16="http://schemas.microsoft.com/office/drawing/2014/main" id="{2FD219BD-0F2E-4CDF-AEB4-C1D73E0F1DCA}"/>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6" name="Otsikko 15">
            <a:extLst>
              <a:ext uri="{FF2B5EF4-FFF2-40B4-BE49-F238E27FC236}">
                <a16:creationId xmlns:a16="http://schemas.microsoft.com/office/drawing/2014/main" id="{1A909C9B-71E1-4575-BD94-8C51142F0AB6}"/>
              </a:ext>
            </a:extLst>
          </p:cNvPr>
          <p:cNvSpPr>
            <a:spLocks noGrp="1"/>
          </p:cNvSpPr>
          <p:nvPr>
            <p:ph type="title"/>
          </p:nvPr>
        </p:nvSpPr>
        <p:spPr>
          <a:xfrm>
            <a:off x="485775" y="647700"/>
            <a:ext cx="3680395" cy="1403343"/>
          </a:xfrm>
        </p:spPr>
        <p:txBody>
          <a:bodyPr rtlCol="0" anchor="ctr">
            <a:normAutofit/>
          </a:bodyPr>
          <a:lstStyle>
            <a:lvl1pPr algn="ctr">
              <a:defRPr/>
            </a:lvl1pPr>
          </a:lstStyle>
          <a:p>
            <a:pPr algn="ctr" rtl="0"/>
            <a:r>
              <a:rPr lang="fi-FI" noProof="0"/>
              <a:t>Muokkaa ots. perustyyl. napsautt.</a:t>
            </a:r>
          </a:p>
        </p:txBody>
      </p:sp>
      <p:sp>
        <p:nvSpPr>
          <p:cNvPr id="8" name="Sisällön paikkamerkki 16">
            <a:extLst>
              <a:ext uri="{FF2B5EF4-FFF2-40B4-BE49-F238E27FC236}">
                <a16:creationId xmlns:a16="http://schemas.microsoft.com/office/drawing/2014/main" id="{3B6580BC-B32B-4393-8B19-2B3F6B90F37D}"/>
              </a:ext>
            </a:extLst>
          </p:cNvPr>
          <p:cNvSpPr>
            <a:spLocks noGrp="1"/>
          </p:cNvSpPr>
          <p:nvPr>
            <p:ph idx="1"/>
          </p:nvPr>
        </p:nvSpPr>
        <p:spPr>
          <a:xfrm>
            <a:off x="647701" y="2683104"/>
            <a:ext cx="3364358" cy="3673245"/>
          </a:xfrm>
        </p:spPr>
        <p:txBody>
          <a:bodyPr rtlCol="0">
            <a:normAutofit/>
          </a:bodyPr>
          <a:lstStyle>
            <a:lvl1pPr marL="0" indent="0" algn="ctr">
              <a:buNone/>
              <a:defRPr/>
            </a:lvl1pPr>
          </a:lstStyle>
          <a:p>
            <a:pPr lvl="0" rtl="0"/>
            <a:r>
              <a:rPr lang="fi-FI" noProof="0"/>
              <a:t>Muokkaa tekstin perustyylejä napsauttamalla</a:t>
            </a:r>
          </a:p>
        </p:txBody>
      </p:sp>
      <p:sp>
        <p:nvSpPr>
          <p:cNvPr id="2" name="Päivämäärän paikkamerkki 1">
            <a:extLst>
              <a:ext uri="{FF2B5EF4-FFF2-40B4-BE49-F238E27FC236}">
                <a16:creationId xmlns:a16="http://schemas.microsoft.com/office/drawing/2014/main" id="{5E316BEC-AB1A-4058-9324-07F332198D4C}"/>
              </a:ext>
            </a:extLst>
          </p:cNvPr>
          <p:cNvSpPr>
            <a:spLocks noGrp="1"/>
          </p:cNvSpPr>
          <p:nvPr>
            <p:ph type="dt" sz="half" idx="10"/>
          </p:nvPr>
        </p:nvSpPr>
        <p:spPr/>
        <p:txBody>
          <a:bodyPr rtlCol="0"/>
          <a:lstStyle/>
          <a:p>
            <a:pPr rtl="0"/>
            <a:r>
              <a:rPr lang="fi-FI" noProof="0"/>
              <a:t>20XX</a:t>
            </a:r>
          </a:p>
        </p:txBody>
      </p:sp>
      <p:sp>
        <p:nvSpPr>
          <p:cNvPr id="11" name="Kuvan paikkamerkki 10">
            <a:extLst>
              <a:ext uri="{FF2B5EF4-FFF2-40B4-BE49-F238E27FC236}">
                <a16:creationId xmlns:a16="http://schemas.microsoft.com/office/drawing/2014/main" id="{CB07FB4E-AACE-4322-82D4-4DA4A8161644}"/>
              </a:ext>
            </a:extLst>
          </p:cNvPr>
          <p:cNvSpPr>
            <a:spLocks noGrp="1"/>
          </p:cNvSpPr>
          <p:nvPr>
            <p:ph type="pic" sz="quarter" idx="13"/>
          </p:nvPr>
        </p:nvSpPr>
        <p:spPr>
          <a:xfrm>
            <a:off x="4575048" y="0"/>
            <a:ext cx="7616952" cy="6858000"/>
          </a:xfrm>
          <a:solidFill>
            <a:schemeClr val="bg2">
              <a:lumMod val="50000"/>
              <a:lumOff val="50000"/>
            </a:schemeClr>
          </a:solidFill>
        </p:spPr>
        <p:txBody>
          <a:bodyPr rtlCol="0"/>
          <a:lstStyle/>
          <a:p>
            <a:pPr rtl="0"/>
            <a:r>
              <a:rPr lang="fi-FI" noProof="0"/>
              <a:t>Lisää kuva napsauttamalla kuvaketta</a:t>
            </a:r>
          </a:p>
        </p:txBody>
      </p:sp>
      <p:sp>
        <p:nvSpPr>
          <p:cNvPr id="3" name="Alatunnisteen paikkamerkki 2">
            <a:extLst>
              <a:ext uri="{FF2B5EF4-FFF2-40B4-BE49-F238E27FC236}">
                <a16:creationId xmlns:a16="http://schemas.microsoft.com/office/drawing/2014/main" id="{640DE4BD-38C7-497D-AE63-0EC22E333932}"/>
              </a:ext>
            </a:extLst>
          </p:cNvPr>
          <p:cNvSpPr>
            <a:spLocks noGrp="1"/>
          </p:cNvSpPr>
          <p:nvPr>
            <p:ph type="ftr" sz="quarter" idx="11"/>
          </p:nvPr>
        </p:nvSpPr>
        <p:spPr/>
        <p:txBody>
          <a:bodyPr rtlCol="0"/>
          <a:lstStyle/>
          <a:p>
            <a:pPr rtl="0"/>
            <a:r>
              <a:rPr lang="fi-FI" noProof="0"/>
              <a:t>Esimerkkiteksti</a:t>
            </a:r>
          </a:p>
        </p:txBody>
      </p:sp>
      <p:sp>
        <p:nvSpPr>
          <p:cNvPr id="4" name="Dian numeron paikkamerkki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rtlCol="0"/>
          <a:lstStyle/>
          <a:p>
            <a:pPr rtl="0"/>
            <a:fld id="{AE208ADF-3ADD-483D-A721-14E3EEE2C135}" type="slidenum">
              <a:rPr lang="fi-FI" noProof="0" smtClean="0"/>
              <a:t>‹#›</a:t>
            </a:fld>
            <a:endParaRPr lang="fi-FI" noProof="0"/>
          </a:p>
        </p:txBody>
      </p:sp>
      <p:cxnSp>
        <p:nvCxnSpPr>
          <p:cNvPr id="7" name="Suora yhdysviiva 6">
            <a:extLst>
              <a:ext uri="{FF2B5EF4-FFF2-40B4-BE49-F238E27FC236}">
                <a16:creationId xmlns:a16="http://schemas.microsoft.com/office/drawing/2014/main" id="{F4CA4665-3BE9-407E-884C-8EA287083C20}"/>
              </a:ext>
              <a:ext uri="{C183D7F6-B498-43B3-948B-1728B52AA6E4}">
                <adec:decorative xmlns:adec="http://schemas.microsoft.com/office/drawing/2017/decorative" val="1"/>
              </a:ext>
            </a:extLst>
          </p:cNvPr>
          <p:cNvCxnSpPr>
            <a:cxnSpLocks/>
          </p:cNvCxnSpPr>
          <p:nvPr userDrawn="1"/>
        </p:nvCxnSpPr>
        <p:spPr>
          <a:xfrm>
            <a:off x="1152099" y="2302005"/>
            <a:ext cx="2253018" cy="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069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E81C62-6E66-44D5-83D2-BADCC7373CD2}"/>
              </a:ext>
            </a:extLst>
          </p:cNvPr>
          <p:cNvSpPr>
            <a:spLocks noGrp="1"/>
          </p:cNvSpPr>
          <p:nvPr>
            <p:ph type="ctrTitle" hasCustomPrompt="1"/>
          </p:nvPr>
        </p:nvSpPr>
        <p:spPr>
          <a:xfrm>
            <a:off x="1838113" y="2851343"/>
            <a:ext cx="8490581" cy="1746195"/>
          </a:xfrm>
        </p:spPr>
        <p:txBody>
          <a:bodyPr rtlCol="0" anchor="b">
            <a:normAutofit/>
          </a:bodyPr>
          <a:lstStyle>
            <a:lvl1pPr algn="ctr">
              <a:lnSpc>
                <a:spcPct val="90000"/>
              </a:lnSpc>
              <a:defRPr sz="4400"/>
            </a:lvl1pPr>
          </a:lstStyle>
          <a:p>
            <a:pPr rtl="0"/>
            <a:r>
              <a:rPr lang="fi-FI" noProof="0"/>
              <a:t>Muokkaa otsikon perustyyliä napsauttamalla</a:t>
            </a:r>
          </a:p>
        </p:txBody>
      </p:sp>
      <p:sp>
        <p:nvSpPr>
          <p:cNvPr id="3" name="Alaotsikko 2">
            <a:extLst>
              <a:ext uri="{FF2B5EF4-FFF2-40B4-BE49-F238E27FC236}">
                <a16:creationId xmlns:a16="http://schemas.microsoft.com/office/drawing/2014/main" id="{560A7876-9D0C-4685-8088-6FED23C9B8F7}"/>
              </a:ext>
            </a:extLst>
          </p:cNvPr>
          <p:cNvSpPr>
            <a:spLocks noGrp="1"/>
          </p:cNvSpPr>
          <p:nvPr>
            <p:ph type="subTitle" idx="1"/>
          </p:nvPr>
        </p:nvSpPr>
        <p:spPr>
          <a:xfrm>
            <a:off x="2767350" y="4846921"/>
            <a:ext cx="6632107" cy="951488"/>
          </a:xfrm>
        </p:spPr>
        <p:txBody>
          <a:bodyPr rtlCol="0">
            <a:normAutofit/>
          </a:bodyPr>
          <a:lstStyle>
            <a:lvl1pPr marL="0" indent="0" algn="ctr">
              <a:lnSpc>
                <a:spcPct val="150000"/>
              </a:lnSpc>
              <a:buNone/>
              <a:defRPr sz="1600" cap="all" spc="600" baseline="0">
                <a:solidFill>
                  <a:schemeClr val="tx2">
                    <a:alpha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Muokkaa alaotsikon perustyyliä napsautt.</a:t>
            </a:r>
          </a:p>
        </p:txBody>
      </p:sp>
      <p:sp>
        <p:nvSpPr>
          <p:cNvPr id="13" name="Puolivapaa piirto: Muoto 12">
            <a:extLst>
              <a:ext uri="{FF2B5EF4-FFF2-40B4-BE49-F238E27FC236}">
                <a16:creationId xmlns:a16="http://schemas.microsoft.com/office/drawing/2014/main" id="{1E679A24-160E-440A-9984-8923BC4B8DD8}"/>
              </a:ext>
            </a:extLst>
          </p:cNvPr>
          <p:cNvSpPr/>
          <p:nvPr/>
        </p:nvSpPr>
        <p:spPr>
          <a:xfrm rot="20618895" flipH="1">
            <a:off x="5561167" y="1911565"/>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fi-FI" noProof="0"/>
          </a:p>
        </p:txBody>
      </p:sp>
    </p:spTree>
    <p:extLst>
      <p:ext uri="{BB962C8B-B14F-4D97-AF65-F5344CB8AC3E}">
        <p14:creationId xmlns:p14="http://schemas.microsoft.com/office/powerpoint/2010/main" val="426506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E26100-27A9-4A24-9347-29B6A9BA46D8}"/>
              </a:ext>
            </a:extLst>
          </p:cNvPr>
          <p:cNvSpPr>
            <a:spLocks noGrp="1"/>
          </p:cNvSpPr>
          <p:nvPr>
            <p:ph type="title" hasCustomPrompt="1"/>
          </p:nvPr>
        </p:nvSpPr>
        <p:spPr>
          <a:xfrm>
            <a:off x="831850" y="1709738"/>
            <a:ext cx="10515600" cy="3117186"/>
          </a:xfrm>
        </p:spPr>
        <p:txBody>
          <a:bodyPr rtlCol="0" anchor="b">
            <a:normAutofit/>
          </a:bodyPr>
          <a:lstStyle>
            <a:lvl1pPr>
              <a:defRPr sz="4800"/>
            </a:lvl1pPr>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59A350C3-3185-4A0E-9E1F-504D7E6E0D11}"/>
              </a:ext>
            </a:extLst>
          </p:cNvPr>
          <p:cNvSpPr>
            <a:spLocks noGrp="1"/>
          </p:cNvSpPr>
          <p:nvPr>
            <p:ph type="body" idx="1"/>
          </p:nvPr>
        </p:nvSpPr>
        <p:spPr>
          <a:xfrm>
            <a:off x="831850" y="4826924"/>
            <a:ext cx="10515600" cy="1262726"/>
          </a:xfrm>
        </p:spPr>
        <p:txBody>
          <a:bodyPr rtlCol="0"/>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i-FI" noProof="0"/>
              <a:t>Muokkaa tekstin perustyylejä napsauttamalla</a:t>
            </a:r>
          </a:p>
        </p:txBody>
      </p:sp>
    </p:spTree>
    <p:extLst>
      <p:ext uri="{BB962C8B-B14F-4D97-AF65-F5344CB8AC3E}">
        <p14:creationId xmlns:p14="http://schemas.microsoft.com/office/powerpoint/2010/main" val="2247571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Kaksi sisältöä">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C13902F6-08C1-4F71-90D1-FCA6563ECE29}"/>
              </a:ext>
            </a:extLst>
          </p:cNvPr>
          <p:cNvSpPr>
            <a:spLocks noGrp="1"/>
          </p:cNvSpPr>
          <p:nvPr>
            <p:ph sz="half" idx="1"/>
          </p:nvPr>
        </p:nvSpPr>
        <p:spPr>
          <a:xfrm>
            <a:off x="838200" y="1811756"/>
            <a:ext cx="5181600" cy="4365207"/>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Sisällön paikkamerkki 3">
            <a:extLst>
              <a:ext uri="{FF2B5EF4-FFF2-40B4-BE49-F238E27FC236}">
                <a16:creationId xmlns:a16="http://schemas.microsoft.com/office/drawing/2014/main" id="{49FB0FE5-5497-4854-B57F-7955ADCBCDA4}"/>
              </a:ext>
            </a:extLst>
          </p:cNvPr>
          <p:cNvSpPr>
            <a:spLocks noGrp="1"/>
          </p:cNvSpPr>
          <p:nvPr>
            <p:ph sz="half" idx="2"/>
          </p:nvPr>
        </p:nvSpPr>
        <p:spPr>
          <a:xfrm>
            <a:off x="6172200" y="1811756"/>
            <a:ext cx="5181600" cy="4365207"/>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2" name="Otsikko 1">
            <a:extLst>
              <a:ext uri="{FF2B5EF4-FFF2-40B4-BE49-F238E27FC236}">
                <a16:creationId xmlns:a16="http://schemas.microsoft.com/office/drawing/2014/main" id="{3BB698B4-B17B-4FAB-894D-5400BDEC9891}"/>
              </a:ext>
            </a:extLst>
          </p:cNvPr>
          <p:cNvSpPr>
            <a:spLocks noGrp="1"/>
          </p:cNvSpPr>
          <p:nvPr>
            <p:ph type="title" hasCustomPrompt="1"/>
          </p:nvPr>
        </p:nvSpPr>
        <p:spPr/>
        <p:txBody>
          <a:bodyPr rtlCol="0"/>
          <a:lstStyle/>
          <a:p>
            <a:pPr rtl="0"/>
            <a:r>
              <a:rPr lang="fi-FI" noProof="0"/>
              <a:t>Muokkaa otsikon perustyyliä napsauttamalla</a:t>
            </a:r>
          </a:p>
        </p:txBody>
      </p:sp>
      <p:cxnSp>
        <p:nvCxnSpPr>
          <p:cNvPr id="17" name="Suora yhdysviiva 16">
            <a:extLst>
              <a:ext uri="{FF2B5EF4-FFF2-40B4-BE49-F238E27FC236}">
                <a16:creationId xmlns:a16="http://schemas.microsoft.com/office/drawing/2014/main" id="{FBF5B355-1608-4ECA-8C03-3ABD722BC611}"/>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868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588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D37465-F6D9-414A-9829-B2793D3A51BE}"/>
              </a:ext>
            </a:extLst>
          </p:cNvPr>
          <p:cNvSpPr>
            <a:spLocks noGrp="1"/>
          </p:cNvSpPr>
          <p:nvPr>
            <p:ph type="title" hasCustomPrompt="1"/>
          </p:nvPr>
        </p:nvSpPr>
        <p:spPr>
          <a:xfrm>
            <a:off x="839788" y="647698"/>
            <a:ext cx="4061821" cy="1558558"/>
          </a:xfrm>
        </p:spPr>
        <p:txBody>
          <a:bodyPr rtlCol="0" anchor="b"/>
          <a:lstStyle>
            <a:lvl1pPr>
              <a:defRPr sz="3200"/>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DD635B2F-EF96-4A99-8082-911D63A37A0A}"/>
              </a:ext>
            </a:extLst>
          </p:cNvPr>
          <p:cNvSpPr>
            <a:spLocks noGrp="1"/>
          </p:cNvSpPr>
          <p:nvPr>
            <p:ph idx="1"/>
          </p:nvPr>
        </p:nvSpPr>
        <p:spPr>
          <a:xfrm>
            <a:off x="5183188" y="647699"/>
            <a:ext cx="6172200" cy="5213351"/>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Tekstin paikkamerkki 3">
            <a:extLst>
              <a:ext uri="{FF2B5EF4-FFF2-40B4-BE49-F238E27FC236}">
                <a16:creationId xmlns:a16="http://schemas.microsoft.com/office/drawing/2014/main" id="{D25EE3AB-F64B-4276-8303-CAE4B4F1D78C}"/>
              </a:ext>
            </a:extLst>
          </p:cNvPr>
          <p:cNvSpPr>
            <a:spLocks noGrp="1"/>
          </p:cNvSpPr>
          <p:nvPr>
            <p:ph type="body" sz="half" idx="2"/>
          </p:nvPr>
        </p:nvSpPr>
        <p:spPr>
          <a:xfrm>
            <a:off x="839788" y="2206256"/>
            <a:ext cx="4061821" cy="3662732"/>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i-FI" noProof="0"/>
              <a:t>Muokkaa tekstin perustyylejä napsauttamalla</a:t>
            </a:r>
          </a:p>
        </p:txBody>
      </p:sp>
    </p:spTree>
    <p:extLst>
      <p:ext uri="{BB962C8B-B14F-4D97-AF65-F5344CB8AC3E}">
        <p14:creationId xmlns:p14="http://schemas.microsoft.com/office/powerpoint/2010/main" val="2818936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Kuva ja kuva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C43B7E-262A-4834-9437-C20690BF2EB4}"/>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fi-FI" noProof="0"/>
              <a:t>Muokkaa otsikon perustyyliä napsauttamalla</a:t>
            </a:r>
          </a:p>
        </p:txBody>
      </p:sp>
      <p:sp>
        <p:nvSpPr>
          <p:cNvPr id="3" name="Kuvan paikkamerkki 2">
            <a:extLst>
              <a:ext uri="{FF2B5EF4-FFF2-40B4-BE49-F238E27FC236}">
                <a16:creationId xmlns:a16="http://schemas.microsoft.com/office/drawing/2014/main" id="{689FC6C5-CFC6-43FC-9CD2-EB131734FA83}"/>
              </a:ext>
            </a:extLst>
          </p:cNvPr>
          <p:cNvSpPr>
            <a:spLocks noGrp="1"/>
          </p:cNvSpPr>
          <p:nvPr>
            <p:ph type="pic" idx="1"/>
          </p:nvPr>
        </p:nvSpPr>
        <p:spPr>
          <a:xfrm>
            <a:off x="5183188" y="867985"/>
            <a:ext cx="6172200" cy="499306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i-FI" noProof="0"/>
              <a:t>Lisää kuva napsauttamalla kuvaketta</a:t>
            </a:r>
          </a:p>
        </p:txBody>
      </p:sp>
      <p:sp>
        <p:nvSpPr>
          <p:cNvPr id="4" name="Tekstin paikkamerkki 3">
            <a:extLst>
              <a:ext uri="{FF2B5EF4-FFF2-40B4-BE49-F238E27FC236}">
                <a16:creationId xmlns:a16="http://schemas.microsoft.com/office/drawing/2014/main" id="{4DCAD41B-4C7D-4884-B895-CFDA0A4479CA}"/>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i-FI" noProof="0"/>
              <a:t>Muokkaa tekstin perustyylejä napsauttamalla</a:t>
            </a:r>
          </a:p>
        </p:txBody>
      </p:sp>
    </p:spTree>
    <p:extLst>
      <p:ext uri="{BB962C8B-B14F-4D97-AF65-F5344CB8AC3E}">
        <p14:creationId xmlns:p14="http://schemas.microsoft.com/office/powerpoint/2010/main" val="881369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sityslista">
    <p:spTree>
      <p:nvGrpSpPr>
        <p:cNvPr id="1" name=""/>
        <p:cNvGrpSpPr/>
        <p:nvPr/>
      </p:nvGrpSpPr>
      <p:grpSpPr>
        <a:xfrm>
          <a:off x="0" y="0"/>
          <a:ext cx="0" cy="0"/>
          <a:chOff x="0" y="0"/>
          <a:chExt cx="0" cy="0"/>
        </a:xfrm>
      </p:grpSpPr>
      <p:sp useBgFill="1">
        <p:nvSpPr>
          <p:cNvPr id="5" name="Suorakulmio 4">
            <a:extLst>
              <a:ext uri="{FF2B5EF4-FFF2-40B4-BE49-F238E27FC236}">
                <a16:creationId xmlns:a16="http://schemas.microsoft.com/office/drawing/2014/main" id="{665A6970-043A-47D8-B545-755078B0D7E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6" name="Otsikko 7">
            <a:extLst>
              <a:ext uri="{FF2B5EF4-FFF2-40B4-BE49-F238E27FC236}">
                <a16:creationId xmlns:a16="http://schemas.microsoft.com/office/drawing/2014/main" id="{86AC1DD3-428F-4C39-A551-E13ABD51BDBF}"/>
              </a:ext>
            </a:extLst>
          </p:cNvPr>
          <p:cNvSpPr>
            <a:spLocks noGrp="1"/>
          </p:cNvSpPr>
          <p:nvPr>
            <p:ph type="title"/>
          </p:nvPr>
        </p:nvSpPr>
        <p:spPr>
          <a:xfrm>
            <a:off x="647699" y="647700"/>
            <a:ext cx="3483421" cy="2866599"/>
          </a:xfrm>
        </p:spPr>
        <p:txBody>
          <a:bodyPr rtlCol="0">
            <a:normAutofit/>
          </a:bodyPr>
          <a:lstStyle/>
          <a:p>
            <a:pPr algn="r" rtl="0"/>
            <a:r>
              <a:rPr lang="fi-FI" noProof="0"/>
              <a:t>Muokkaa ots. perustyyl. napsautt.</a:t>
            </a:r>
          </a:p>
        </p:txBody>
      </p:sp>
      <p:cxnSp>
        <p:nvCxnSpPr>
          <p:cNvPr id="7" name="Suora yhdysviiva 6">
            <a:extLst>
              <a:ext uri="{FF2B5EF4-FFF2-40B4-BE49-F238E27FC236}">
                <a16:creationId xmlns:a16="http://schemas.microsoft.com/office/drawing/2014/main" id="{0661C8BF-A13F-41C7-AD96-FF1FF2487316}"/>
              </a:ext>
              <a:ext uri="{C183D7F6-B498-43B3-948B-1728B52AA6E4}">
                <adec:decorative xmlns:adec="http://schemas.microsoft.com/office/drawing/2017/decorative" val="1"/>
              </a:ext>
            </a:extLst>
          </p:cNvPr>
          <p:cNvCxnSpPr>
            <a:cxnSpLocks/>
          </p:cNvCxnSpPr>
          <p:nvPr userDrawn="1"/>
        </p:nvCxnSpPr>
        <p:spPr>
          <a:xfrm>
            <a:off x="4572000" y="1344305"/>
            <a:ext cx="0" cy="1610436"/>
          </a:xfrm>
          <a:prstGeom prst="line">
            <a:avLst/>
          </a:prstGeom>
          <a:ln w="19050">
            <a:solidFill>
              <a:schemeClr val="accent1">
                <a:lumMod val="75000"/>
                <a:alpha val="75000"/>
              </a:schemeClr>
            </a:solidFill>
          </a:ln>
        </p:spPr>
        <p:style>
          <a:lnRef idx="1">
            <a:schemeClr val="accent1"/>
          </a:lnRef>
          <a:fillRef idx="0">
            <a:schemeClr val="accent1"/>
          </a:fillRef>
          <a:effectRef idx="0">
            <a:schemeClr val="accent1"/>
          </a:effectRef>
          <a:fontRef idx="minor">
            <a:schemeClr val="tx1"/>
          </a:fontRef>
        </p:style>
      </p:cxnSp>
      <p:sp>
        <p:nvSpPr>
          <p:cNvPr id="8" name="Sisällön paikkamerkki 8">
            <a:extLst>
              <a:ext uri="{FF2B5EF4-FFF2-40B4-BE49-F238E27FC236}">
                <a16:creationId xmlns:a16="http://schemas.microsoft.com/office/drawing/2014/main" id="{C48B2C18-58F4-4964-8F53-1A6C5CA463DE}"/>
              </a:ext>
            </a:extLst>
          </p:cNvPr>
          <p:cNvSpPr>
            <a:spLocks noGrp="1"/>
          </p:cNvSpPr>
          <p:nvPr>
            <p:ph idx="1"/>
          </p:nvPr>
        </p:nvSpPr>
        <p:spPr>
          <a:xfrm>
            <a:off x="5117909" y="647700"/>
            <a:ext cx="6401231" cy="2982604"/>
          </a:xfrm>
        </p:spPr>
        <p:txBody>
          <a:bodyPr rtlCol="0" anchor="ctr">
            <a:normAutofit/>
          </a:bodyPr>
          <a:lstStyle>
            <a:lvl1pPr marL="0" indent="0">
              <a:buNone/>
              <a:defRPr/>
            </a:lvl1pPr>
          </a:lstStyle>
          <a:p>
            <a:pPr lvl="0" rtl="0"/>
            <a:r>
              <a:rPr lang="fi-FI" noProof="0"/>
              <a:t>Muokkaa tekstin perustyylejä napsauttamalla</a:t>
            </a:r>
          </a:p>
        </p:txBody>
      </p:sp>
      <p:sp>
        <p:nvSpPr>
          <p:cNvPr id="14" name="Kuvan paikkamerkki 13">
            <a:extLst>
              <a:ext uri="{FF2B5EF4-FFF2-40B4-BE49-F238E27FC236}">
                <a16:creationId xmlns:a16="http://schemas.microsoft.com/office/drawing/2014/main" id="{60AF7978-E274-4580-9576-25C42D06B28B}"/>
              </a:ext>
            </a:extLst>
          </p:cNvPr>
          <p:cNvSpPr>
            <a:spLocks noGrp="1"/>
          </p:cNvSpPr>
          <p:nvPr>
            <p:ph type="pic" sz="quarter" idx="13"/>
          </p:nvPr>
        </p:nvSpPr>
        <p:spPr>
          <a:xfrm>
            <a:off x="667512" y="4142232"/>
            <a:ext cx="2606040" cy="2075688"/>
          </a:xfrm>
          <a:solidFill>
            <a:schemeClr val="bg2">
              <a:lumMod val="50000"/>
              <a:lumOff val="50000"/>
            </a:schemeClr>
          </a:solidFill>
        </p:spPr>
        <p:txBody>
          <a:bodyPr rtlCol="0"/>
          <a:lstStyle/>
          <a:p>
            <a:pPr rtl="0"/>
            <a:r>
              <a:rPr lang="fi-FI" noProof="0"/>
              <a:t>Lisää kuva napsauttamalla kuvaketta</a:t>
            </a:r>
          </a:p>
        </p:txBody>
      </p:sp>
      <p:sp>
        <p:nvSpPr>
          <p:cNvPr id="16" name="Kuvan paikkamerkki 13">
            <a:extLst>
              <a:ext uri="{FF2B5EF4-FFF2-40B4-BE49-F238E27FC236}">
                <a16:creationId xmlns:a16="http://schemas.microsoft.com/office/drawing/2014/main" id="{C26149A3-CFBC-4F7F-B065-171177885AF8}"/>
              </a:ext>
            </a:extLst>
          </p:cNvPr>
          <p:cNvSpPr>
            <a:spLocks noGrp="1"/>
          </p:cNvSpPr>
          <p:nvPr>
            <p:ph type="pic" sz="quarter" idx="15"/>
          </p:nvPr>
        </p:nvSpPr>
        <p:spPr>
          <a:xfrm>
            <a:off x="3416041" y="4142232"/>
            <a:ext cx="2606040" cy="2075688"/>
          </a:xfrm>
          <a:solidFill>
            <a:schemeClr val="bg2">
              <a:lumMod val="50000"/>
              <a:lumOff val="50000"/>
            </a:schemeClr>
          </a:solidFill>
        </p:spPr>
        <p:txBody>
          <a:bodyPr rtlCol="0"/>
          <a:lstStyle/>
          <a:p>
            <a:pPr rtl="0"/>
            <a:r>
              <a:rPr lang="fi-FI" noProof="0"/>
              <a:t>Lisää kuva napsauttamalla kuvaketta</a:t>
            </a:r>
          </a:p>
        </p:txBody>
      </p:sp>
      <p:sp>
        <p:nvSpPr>
          <p:cNvPr id="17" name="Kuvan paikkamerkki 13">
            <a:extLst>
              <a:ext uri="{FF2B5EF4-FFF2-40B4-BE49-F238E27FC236}">
                <a16:creationId xmlns:a16="http://schemas.microsoft.com/office/drawing/2014/main" id="{47CA6D41-6659-4919-BF3F-FCA2AB53F4FE}"/>
              </a:ext>
            </a:extLst>
          </p:cNvPr>
          <p:cNvSpPr>
            <a:spLocks noGrp="1"/>
          </p:cNvSpPr>
          <p:nvPr>
            <p:ph type="pic" sz="quarter" idx="16"/>
          </p:nvPr>
        </p:nvSpPr>
        <p:spPr>
          <a:xfrm>
            <a:off x="6164570" y="4142232"/>
            <a:ext cx="2606040" cy="2075688"/>
          </a:xfrm>
          <a:solidFill>
            <a:schemeClr val="bg2">
              <a:lumMod val="50000"/>
              <a:lumOff val="50000"/>
            </a:schemeClr>
          </a:solidFill>
        </p:spPr>
        <p:txBody>
          <a:bodyPr rtlCol="0"/>
          <a:lstStyle/>
          <a:p>
            <a:pPr rtl="0"/>
            <a:r>
              <a:rPr lang="fi-FI" noProof="0"/>
              <a:t>Lisää kuva napsauttamalla kuvaketta</a:t>
            </a:r>
          </a:p>
        </p:txBody>
      </p:sp>
      <p:sp>
        <p:nvSpPr>
          <p:cNvPr id="15" name="Kuvan paikkamerkki 13">
            <a:extLst>
              <a:ext uri="{FF2B5EF4-FFF2-40B4-BE49-F238E27FC236}">
                <a16:creationId xmlns:a16="http://schemas.microsoft.com/office/drawing/2014/main" id="{20E6777B-4AD1-427E-904E-21086E731818}"/>
              </a:ext>
            </a:extLst>
          </p:cNvPr>
          <p:cNvSpPr>
            <a:spLocks noGrp="1"/>
          </p:cNvSpPr>
          <p:nvPr>
            <p:ph type="pic" sz="quarter" idx="14"/>
          </p:nvPr>
        </p:nvSpPr>
        <p:spPr>
          <a:xfrm>
            <a:off x="8913100" y="4142232"/>
            <a:ext cx="2606040" cy="2075688"/>
          </a:xfrm>
          <a:solidFill>
            <a:schemeClr val="bg2">
              <a:lumMod val="50000"/>
              <a:lumOff val="50000"/>
            </a:schemeClr>
          </a:solidFill>
        </p:spPr>
        <p:txBody>
          <a:bodyPr rtlCol="0"/>
          <a:lstStyle/>
          <a:p>
            <a:pPr rtl="0"/>
            <a:r>
              <a:rPr lang="fi-FI" noProof="0"/>
              <a:t>Lisää kuva napsauttamalla kuvaketta</a:t>
            </a:r>
          </a:p>
        </p:txBody>
      </p:sp>
      <p:sp>
        <p:nvSpPr>
          <p:cNvPr id="20" name="Päivämäärän paikkamerkki 3">
            <a:extLst>
              <a:ext uri="{FF2B5EF4-FFF2-40B4-BE49-F238E27FC236}">
                <a16:creationId xmlns:a16="http://schemas.microsoft.com/office/drawing/2014/main" id="{7E0D4C96-36DA-4C90-B4F7-FD78F9F06EC4}"/>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21" name="Alatunnisteen paikkamerkki 4">
            <a:extLst>
              <a:ext uri="{FF2B5EF4-FFF2-40B4-BE49-F238E27FC236}">
                <a16:creationId xmlns:a16="http://schemas.microsoft.com/office/drawing/2014/main" id="{DCC27624-76B0-4BB8-B6D9-C01BCCE65729}"/>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22" name="Dian numeron paikkamerkki 5">
            <a:extLst>
              <a:ext uri="{FF2B5EF4-FFF2-40B4-BE49-F238E27FC236}">
                <a16:creationId xmlns:a16="http://schemas.microsoft.com/office/drawing/2014/main" id="{E5D71582-7D60-491E-945E-00A9A6A2E4D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rtl="0"/>
              <a:t>‹#›</a:t>
            </a:fld>
            <a:endParaRPr lang="fi-FI" noProof="0"/>
          </a:p>
        </p:txBody>
      </p:sp>
    </p:spTree>
    <p:extLst>
      <p:ext uri="{BB962C8B-B14F-4D97-AF65-F5344CB8AC3E}">
        <p14:creationId xmlns:p14="http://schemas.microsoft.com/office/powerpoint/2010/main" val="1171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Johdanto">
    <p:spTree>
      <p:nvGrpSpPr>
        <p:cNvPr id="1" name=""/>
        <p:cNvGrpSpPr/>
        <p:nvPr/>
      </p:nvGrpSpPr>
      <p:grpSpPr>
        <a:xfrm>
          <a:off x="0" y="0"/>
          <a:ext cx="0" cy="0"/>
          <a:chOff x="0" y="0"/>
          <a:chExt cx="0" cy="0"/>
        </a:xfrm>
      </p:grpSpPr>
      <p:sp useBgFill="1">
        <p:nvSpPr>
          <p:cNvPr id="5" name="Suorakulmio 4">
            <a:extLst>
              <a:ext uri="{FF2B5EF4-FFF2-40B4-BE49-F238E27FC236}">
                <a16:creationId xmlns:a16="http://schemas.microsoft.com/office/drawing/2014/main" id="{A283E6C1-A698-44ED-B112-2185C527C814}"/>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i-FI" noProof="0"/>
          </a:p>
        </p:txBody>
      </p:sp>
      <p:sp>
        <p:nvSpPr>
          <p:cNvPr id="6" name="Otsikko 7">
            <a:extLst>
              <a:ext uri="{FF2B5EF4-FFF2-40B4-BE49-F238E27FC236}">
                <a16:creationId xmlns:a16="http://schemas.microsoft.com/office/drawing/2014/main" id="{B8DA9715-F69D-45C0-8C20-D23271722306}"/>
              </a:ext>
            </a:extLst>
          </p:cNvPr>
          <p:cNvSpPr>
            <a:spLocks noGrp="1"/>
          </p:cNvSpPr>
          <p:nvPr>
            <p:ph type="title"/>
          </p:nvPr>
        </p:nvSpPr>
        <p:spPr>
          <a:xfrm>
            <a:off x="845164" y="1034470"/>
            <a:ext cx="10515600" cy="899783"/>
          </a:xfrm>
        </p:spPr>
        <p:txBody>
          <a:bodyPr wrap="none" rtlCol="0" anchor="ctr">
            <a:noAutofit/>
          </a:bodyPr>
          <a:lstStyle>
            <a:lvl1pPr algn="l">
              <a:spcBef>
                <a:spcPts val="0"/>
              </a:spcBef>
              <a:defRPr baseline="0"/>
            </a:lvl1pPr>
          </a:lstStyle>
          <a:p>
            <a:pPr algn="ctr" rtl="0"/>
            <a:r>
              <a:rPr lang="fi-FI" noProof="0"/>
              <a:t>Muokkaa ots. perustyyl. napsautt.</a:t>
            </a:r>
          </a:p>
        </p:txBody>
      </p:sp>
      <p:sp>
        <p:nvSpPr>
          <p:cNvPr id="10" name="Tekstin paikkamerkki 9">
            <a:extLst>
              <a:ext uri="{FF2B5EF4-FFF2-40B4-BE49-F238E27FC236}">
                <a16:creationId xmlns:a16="http://schemas.microsoft.com/office/drawing/2014/main" id="{EA11834F-2E86-44CF-9B7B-879C54D3E3DE}"/>
              </a:ext>
            </a:extLst>
          </p:cNvPr>
          <p:cNvSpPr>
            <a:spLocks noGrp="1"/>
          </p:cNvSpPr>
          <p:nvPr>
            <p:ph type="body" sz="quarter" idx="16" hasCustomPrompt="1"/>
          </p:nvPr>
        </p:nvSpPr>
        <p:spPr>
          <a:xfrm>
            <a:off x="845164" y="1900962"/>
            <a:ext cx="10112375" cy="1954213"/>
          </a:xfrm>
        </p:spPr>
        <p:txBody>
          <a:bodyPr rtlCol="0" anchor="t"/>
          <a:lstStyle>
            <a:lvl1pPr marL="0" indent="0" algn="just">
              <a:buNone/>
              <a:defRPr baseline="0"/>
            </a:lvl1pPr>
            <a:lvl2pPr marL="274320" indent="0" algn="ctr">
              <a:buFont typeface="Arial" panose="020B0604020202020204" pitchFamily="34" charset="0"/>
              <a:buNone/>
              <a:defRPr/>
            </a:lvl2pPr>
            <a:lvl3pPr marL="228600" indent="0" algn="ctr">
              <a:buNone/>
              <a:defRPr/>
            </a:lvl3pPr>
            <a:lvl4pPr marL="640080" indent="0" algn="ctr">
              <a:buFont typeface="Arial" panose="020B0604020202020204" pitchFamily="34" charset="0"/>
              <a:buNone/>
              <a:defRPr/>
            </a:lvl4pPr>
            <a:lvl5pPr marL="685800" indent="0" algn="ctr">
              <a:buNone/>
              <a:defRPr/>
            </a:lvl5pPr>
          </a:lstStyle>
          <a:p>
            <a:pPr lvl="0" rtl="0"/>
            <a:r>
              <a:rPr lang="fi-FI" noProof="0"/>
              <a:t>Lisää tekstiä napsauttamalla</a:t>
            </a:r>
          </a:p>
        </p:txBody>
      </p:sp>
      <p:sp>
        <p:nvSpPr>
          <p:cNvPr id="13" name="Kuvan paikkamerkki 12">
            <a:extLst>
              <a:ext uri="{FF2B5EF4-FFF2-40B4-BE49-F238E27FC236}">
                <a16:creationId xmlns:a16="http://schemas.microsoft.com/office/drawing/2014/main" id="{06B13C98-6A68-488A-A861-3651BEFFDB91}"/>
              </a:ext>
            </a:extLst>
          </p:cNvPr>
          <p:cNvSpPr>
            <a:spLocks noGrp="1"/>
          </p:cNvSpPr>
          <p:nvPr>
            <p:ph type="pic" sz="quarter" idx="13"/>
          </p:nvPr>
        </p:nvSpPr>
        <p:spPr>
          <a:xfrm>
            <a:off x="0" y="4160520"/>
            <a:ext cx="4067175" cy="2697480"/>
          </a:xfrm>
          <a:solidFill>
            <a:schemeClr val="bg2">
              <a:lumMod val="50000"/>
              <a:lumOff val="50000"/>
            </a:schemeClr>
          </a:solidFill>
        </p:spPr>
        <p:txBody>
          <a:bodyPr rtlCol="0"/>
          <a:lstStyle/>
          <a:p>
            <a:pPr rtl="0"/>
            <a:r>
              <a:rPr lang="fi-FI" noProof="0"/>
              <a:t>Lisää kuva napsauttamalla kuvaketta</a:t>
            </a:r>
          </a:p>
        </p:txBody>
      </p:sp>
      <p:sp>
        <p:nvSpPr>
          <p:cNvPr id="18" name="Päivämäärän paikkamerkki 3">
            <a:extLst>
              <a:ext uri="{FF2B5EF4-FFF2-40B4-BE49-F238E27FC236}">
                <a16:creationId xmlns:a16="http://schemas.microsoft.com/office/drawing/2014/main" id="{2938ABF9-B914-4702-BD3C-440D785C4B8E}"/>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14" name="Kuvan paikkamerkki 12">
            <a:extLst>
              <a:ext uri="{FF2B5EF4-FFF2-40B4-BE49-F238E27FC236}">
                <a16:creationId xmlns:a16="http://schemas.microsoft.com/office/drawing/2014/main" id="{A8DDEC8E-7A5B-45B1-87C2-928F65F6DC8B}"/>
              </a:ext>
            </a:extLst>
          </p:cNvPr>
          <p:cNvSpPr>
            <a:spLocks noGrp="1"/>
          </p:cNvSpPr>
          <p:nvPr>
            <p:ph type="pic" sz="quarter" idx="14"/>
          </p:nvPr>
        </p:nvSpPr>
        <p:spPr>
          <a:xfrm>
            <a:off x="4059936" y="4160520"/>
            <a:ext cx="4133088" cy="2697480"/>
          </a:xfrm>
          <a:solidFill>
            <a:schemeClr val="bg2">
              <a:lumMod val="50000"/>
              <a:lumOff val="50000"/>
            </a:schemeClr>
          </a:solidFill>
        </p:spPr>
        <p:txBody>
          <a:bodyPr rtlCol="0"/>
          <a:lstStyle/>
          <a:p>
            <a:pPr rtl="0"/>
            <a:r>
              <a:rPr lang="fi-FI" noProof="0"/>
              <a:t>Lisää kuva napsauttamalla kuvaketta</a:t>
            </a:r>
          </a:p>
        </p:txBody>
      </p:sp>
      <p:sp>
        <p:nvSpPr>
          <p:cNvPr id="19" name="Alatunnisteen paikkamerkki 4">
            <a:extLst>
              <a:ext uri="{FF2B5EF4-FFF2-40B4-BE49-F238E27FC236}">
                <a16:creationId xmlns:a16="http://schemas.microsoft.com/office/drawing/2014/main" id="{3D694128-BF72-4548-B72F-CAFBFD2346E1}"/>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15" name="Kuvan paikkamerkki 12">
            <a:extLst>
              <a:ext uri="{FF2B5EF4-FFF2-40B4-BE49-F238E27FC236}">
                <a16:creationId xmlns:a16="http://schemas.microsoft.com/office/drawing/2014/main" id="{5E558F1D-66DC-426F-B815-D10EB6BC4E0B}"/>
              </a:ext>
            </a:extLst>
          </p:cNvPr>
          <p:cNvSpPr>
            <a:spLocks noGrp="1"/>
          </p:cNvSpPr>
          <p:nvPr>
            <p:ph type="pic" sz="quarter" idx="15"/>
          </p:nvPr>
        </p:nvSpPr>
        <p:spPr>
          <a:xfrm>
            <a:off x="8193024" y="4160520"/>
            <a:ext cx="4005072" cy="2697480"/>
          </a:xfrm>
          <a:solidFill>
            <a:schemeClr val="bg2">
              <a:lumMod val="50000"/>
              <a:lumOff val="50000"/>
            </a:schemeClr>
          </a:solidFill>
        </p:spPr>
        <p:txBody>
          <a:bodyPr rtlCol="0"/>
          <a:lstStyle/>
          <a:p>
            <a:pPr rtl="0"/>
            <a:r>
              <a:rPr lang="fi-FI" noProof="0"/>
              <a:t>Lisää kuva napsauttamalla kuvaketta</a:t>
            </a:r>
          </a:p>
        </p:txBody>
      </p:sp>
      <p:cxnSp>
        <p:nvCxnSpPr>
          <p:cNvPr id="7" name="Suora yhdysviiva 6">
            <a:extLst>
              <a:ext uri="{FF2B5EF4-FFF2-40B4-BE49-F238E27FC236}">
                <a16:creationId xmlns:a16="http://schemas.microsoft.com/office/drawing/2014/main" id="{3EC1452B-8D51-4F49-9A26-8D49BCE7AABB}"/>
              </a:ext>
              <a:ext uri="{C183D7F6-B498-43B3-948B-1728B52AA6E4}">
                <adec:decorative xmlns:adec="http://schemas.microsoft.com/office/drawing/2017/decorative" val="1"/>
              </a:ext>
            </a:extLst>
          </p:cNvPr>
          <p:cNvCxnSpPr>
            <a:cxnSpLocks/>
          </p:cNvCxnSpPr>
          <p:nvPr userDrawn="1"/>
        </p:nvCxnSpPr>
        <p:spPr>
          <a:xfrm>
            <a:off x="3272814" y="1555564"/>
            <a:ext cx="4290204" cy="0"/>
          </a:xfrm>
          <a:prstGeom prst="line">
            <a:avLst/>
          </a:prstGeom>
          <a:ln w="19050">
            <a:solidFill>
              <a:schemeClr val="accent1">
                <a:alpha val="75000"/>
              </a:schemeClr>
            </a:solidFill>
          </a:ln>
        </p:spPr>
        <p:style>
          <a:lnRef idx="1">
            <a:schemeClr val="accent1"/>
          </a:lnRef>
          <a:fillRef idx="0">
            <a:schemeClr val="accent1"/>
          </a:fillRef>
          <a:effectRef idx="0">
            <a:schemeClr val="accent1"/>
          </a:effectRef>
          <a:fontRef idx="minor">
            <a:schemeClr val="tx1"/>
          </a:fontRef>
        </p:style>
      </p:cxnSp>
      <p:sp>
        <p:nvSpPr>
          <p:cNvPr id="20" name="Dian numeron paikkamerkki 5">
            <a:extLst>
              <a:ext uri="{FF2B5EF4-FFF2-40B4-BE49-F238E27FC236}">
                <a16:creationId xmlns:a16="http://schemas.microsoft.com/office/drawing/2014/main" id="{68719BE9-7631-4214-B581-04437DDA5C17}"/>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rtl="0"/>
              <a:t>‹#›</a:t>
            </a:fld>
            <a:endParaRPr lang="fi-FI" noProof="0"/>
          </a:p>
        </p:txBody>
      </p:sp>
    </p:spTree>
    <p:extLst>
      <p:ext uri="{BB962C8B-B14F-4D97-AF65-F5344CB8AC3E}">
        <p14:creationId xmlns:p14="http://schemas.microsoft.com/office/powerpoint/2010/main" val="147397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sanvaihto">
    <p:spTree>
      <p:nvGrpSpPr>
        <p:cNvPr id="1" name=""/>
        <p:cNvGrpSpPr/>
        <p:nvPr/>
      </p:nvGrpSpPr>
      <p:grpSpPr>
        <a:xfrm>
          <a:off x="0" y="0"/>
          <a:ext cx="0" cy="0"/>
          <a:chOff x="0" y="0"/>
          <a:chExt cx="0" cy="0"/>
        </a:xfrm>
      </p:grpSpPr>
      <p:sp useBgFill="1">
        <p:nvSpPr>
          <p:cNvPr id="15" name="Suorakulmio 14">
            <a:extLst>
              <a:ext uri="{FF2B5EF4-FFF2-40B4-BE49-F238E27FC236}">
                <a16:creationId xmlns:a16="http://schemas.microsoft.com/office/drawing/2014/main" id="{A6AF1EB8-173E-4BDF-9FB9-340DC5FC2686}"/>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16" name="Otsikko 1">
            <a:extLst>
              <a:ext uri="{FF2B5EF4-FFF2-40B4-BE49-F238E27FC236}">
                <a16:creationId xmlns:a16="http://schemas.microsoft.com/office/drawing/2014/main" id="{B44A6C40-5A2B-4859-A8AE-52464ACB654F}"/>
              </a:ext>
            </a:extLst>
          </p:cNvPr>
          <p:cNvSpPr>
            <a:spLocks noGrp="1"/>
          </p:cNvSpPr>
          <p:nvPr>
            <p:ph type="ctrTitle"/>
          </p:nvPr>
        </p:nvSpPr>
        <p:spPr>
          <a:xfrm>
            <a:off x="647700" y="5059252"/>
            <a:ext cx="6874327" cy="1209275"/>
          </a:xfrm>
        </p:spPr>
        <p:txBody>
          <a:bodyPr rtlCol="0" anchor="ctr">
            <a:normAutofit/>
          </a:bodyPr>
          <a:lstStyle>
            <a:lvl1pPr algn="l">
              <a:defRPr/>
            </a:lvl1pPr>
          </a:lstStyle>
          <a:p>
            <a:pPr algn="r" rtl="0"/>
            <a:r>
              <a:rPr lang="fi-FI" sz="4000" noProof="0"/>
              <a:t>Muokkaa ots. perustyyl. napsautt.</a:t>
            </a:r>
          </a:p>
        </p:txBody>
      </p:sp>
      <p:sp>
        <p:nvSpPr>
          <p:cNvPr id="17" name="Alaotsikko 2">
            <a:extLst>
              <a:ext uri="{FF2B5EF4-FFF2-40B4-BE49-F238E27FC236}">
                <a16:creationId xmlns:a16="http://schemas.microsoft.com/office/drawing/2014/main" id="{4839C935-8C88-4E41-9CDE-772FDA3DD94F}"/>
              </a:ext>
            </a:extLst>
          </p:cNvPr>
          <p:cNvSpPr>
            <a:spLocks noGrp="1"/>
          </p:cNvSpPr>
          <p:nvPr>
            <p:ph type="subTitle" idx="1"/>
          </p:nvPr>
        </p:nvSpPr>
        <p:spPr>
          <a:xfrm>
            <a:off x="8098970" y="5056632"/>
            <a:ext cx="3392445" cy="1207008"/>
          </a:xfrm>
        </p:spPr>
        <p:txBody>
          <a:bodyPr rtlCol="0" anchor="ctr">
            <a:normAutofit/>
          </a:bodyPr>
          <a:lstStyle>
            <a:lvl1pPr marL="0" indent="0">
              <a:buNone/>
              <a:defRPr/>
            </a:lvl1pPr>
          </a:lstStyle>
          <a:p>
            <a:pPr algn="l" rtl="0"/>
            <a:r>
              <a:rPr lang="fi-FI" sz="1600" noProof="0"/>
              <a:t>Muokkaa alaotsikon perustyyliä napsautt.</a:t>
            </a:r>
          </a:p>
        </p:txBody>
      </p:sp>
      <p:cxnSp>
        <p:nvCxnSpPr>
          <p:cNvPr id="19" name="Suora yhdysviiva 18">
            <a:extLst>
              <a:ext uri="{FF2B5EF4-FFF2-40B4-BE49-F238E27FC236}">
                <a16:creationId xmlns:a16="http://schemas.microsoft.com/office/drawing/2014/main" id="{30C6FCBF-78C9-4160-8C8D-C0846C6D2B40}"/>
              </a:ext>
              <a:ext uri="{C183D7F6-B498-43B3-948B-1728B52AA6E4}">
                <adec:decorative xmlns:adec="http://schemas.microsoft.com/office/drawing/2017/decorative" val="1"/>
              </a:ext>
            </a:extLst>
          </p:cNvPr>
          <p:cNvCxnSpPr>
            <a:cxnSpLocks/>
          </p:cNvCxnSpPr>
          <p:nvPr userDrawn="1"/>
        </p:nvCxnSpPr>
        <p:spPr>
          <a:xfrm>
            <a:off x="7810499" y="5187442"/>
            <a:ext cx="0" cy="875607"/>
          </a:xfrm>
          <a:prstGeom prst="line">
            <a:avLst/>
          </a:prstGeom>
          <a:ln w="15875">
            <a:solidFill>
              <a:schemeClr val="accent1">
                <a:lumMod val="75000"/>
                <a:alpha val="82000"/>
              </a:schemeClr>
            </a:solidFill>
          </a:ln>
        </p:spPr>
        <p:style>
          <a:lnRef idx="1">
            <a:schemeClr val="accent1"/>
          </a:lnRef>
          <a:fillRef idx="0">
            <a:schemeClr val="accent1"/>
          </a:fillRef>
          <a:effectRef idx="0">
            <a:schemeClr val="accent1"/>
          </a:effectRef>
          <a:fontRef idx="minor">
            <a:schemeClr val="tx1"/>
          </a:fontRef>
        </p:style>
      </p:cxnSp>
      <p:sp>
        <p:nvSpPr>
          <p:cNvPr id="21" name="Kuvan paikkamerkki 20">
            <a:extLst>
              <a:ext uri="{FF2B5EF4-FFF2-40B4-BE49-F238E27FC236}">
                <a16:creationId xmlns:a16="http://schemas.microsoft.com/office/drawing/2014/main" id="{6950CA0E-635B-46DC-8900-0DD2B472AF19}"/>
              </a:ext>
            </a:extLst>
          </p:cNvPr>
          <p:cNvSpPr>
            <a:spLocks noGrp="1"/>
          </p:cNvSpPr>
          <p:nvPr>
            <p:ph type="pic" sz="quarter" idx="13"/>
          </p:nvPr>
        </p:nvSpPr>
        <p:spPr>
          <a:xfrm>
            <a:off x="1524" y="0"/>
            <a:ext cx="12188952" cy="4562856"/>
          </a:xfrm>
          <a:solidFill>
            <a:schemeClr val="bg2">
              <a:lumMod val="50000"/>
              <a:lumOff val="50000"/>
            </a:schemeClr>
          </a:solidFill>
        </p:spPr>
        <p:txBody>
          <a:bodyPr rtlCol="0"/>
          <a:lstStyle/>
          <a:p>
            <a:pPr rtl="0"/>
            <a:r>
              <a:rPr lang="fi-FI" noProof="0"/>
              <a:t>Lisää kuva napsauttamalla kuvaketta</a:t>
            </a:r>
          </a:p>
        </p:txBody>
      </p:sp>
    </p:spTree>
    <p:extLst>
      <p:ext uri="{BB962C8B-B14F-4D97-AF65-F5344CB8AC3E}">
        <p14:creationId xmlns:p14="http://schemas.microsoft.com/office/powerpoint/2010/main" val="114573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Kaavio ">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30846B-7B57-4F95-B17F-B9DEE339408B}"/>
              </a:ext>
            </a:extLst>
          </p:cNvPr>
          <p:cNvSpPr>
            <a:spLocks noGrp="1"/>
          </p:cNvSpPr>
          <p:nvPr>
            <p:ph type="title" hasCustomPrompt="1"/>
          </p:nvPr>
        </p:nvSpPr>
        <p:spPr/>
        <p:txBody>
          <a:bodyPr rtlCol="0"/>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E9B08814-722A-4F2C-8807-C09FEEC251E7}"/>
              </a:ext>
            </a:extLst>
          </p:cNvPr>
          <p:cNvSpPr>
            <a:spLocks noGrp="1"/>
          </p:cNvSpPr>
          <p:nvPr>
            <p:ph idx="1"/>
          </p:nvPr>
        </p:nvSpPr>
        <p:spPr>
          <a:xfrm>
            <a:off x="838200" y="1811756"/>
            <a:ext cx="10515600" cy="4190323"/>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cxnSp>
        <p:nvCxnSpPr>
          <p:cNvPr id="8" name="Suora yhdysviiva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2" name="Päivämäärän paikkamerkki 3">
            <a:extLst>
              <a:ext uri="{FF2B5EF4-FFF2-40B4-BE49-F238E27FC236}">
                <a16:creationId xmlns:a16="http://schemas.microsoft.com/office/drawing/2014/main" id="{F31BABDF-AA85-4A10-A98B-507CF2428AD6}"/>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13" name="Alatunnisteen paikkamerkki 4">
            <a:extLst>
              <a:ext uri="{FF2B5EF4-FFF2-40B4-BE49-F238E27FC236}">
                <a16:creationId xmlns:a16="http://schemas.microsoft.com/office/drawing/2014/main" id="{58717800-ADD4-4E93-B0D0-271E7848D565}"/>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14" name="Dian numeron paikkamerkki 5">
            <a:extLst>
              <a:ext uri="{FF2B5EF4-FFF2-40B4-BE49-F238E27FC236}">
                <a16:creationId xmlns:a16="http://schemas.microsoft.com/office/drawing/2014/main" id="{70AC3ECC-84E8-497F-BC52-5189149B0392}"/>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rtl="0"/>
              <a:t>‹#›</a:t>
            </a:fld>
            <a:endParaRPr lang="fi-FI" noProof="0"/>
          </a:p>
        </p:txBody>
      </p:sp>
    </p:spTree>
    <p:extLst>
      <p:ext uri="{BB962C8B-B14F-4D97-AF65-F5344CB8AC3E}">
        <p14:creationId xmlns:p14="http://schemas.microsoft.com/office/powerpoint/2010/main" val="1395397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aulukko ">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30846B-7B57-4F95-B17F-B9DEE339408B}"/>
              </a:ext>
            </a:extLst>
          </p:cNvPr>
          <p:cNvSpPr>
            <a:spLocks noGrp="1"/>
          </p:cNvSpPr>
          <p:nvPr>
            <p:ph type="title" hasCustomPrompt="1"/>
          </p:nvPr>
        </p:nvSpPr>
        <p:spPr/>
        <p:txBody>
          <a:bodyPr rtlCol="0"/>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E9B08814-722A-4F2C-8807-C09FEEC251E7}"/>
              </a:ext>
            </a:extLst>
          </p:cNvPr>
          <p:cNvSpPr>
            <a:spLocks noGrp="1"/>
          </p:cNvSpPr>
          <p:nvPr>
            <p:ph idx="1"/>
          </p:nvPr>
        </p:nvSpPr>
        <p:spPr>
          <a:xfrm>
            <a:off x="838200" y="2438403"/>
            <a:ext cx="10515600" cy="3545204"/>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cxnSp>
        <p:nvCxnSpPr>
          <p:cNvPr id="8" name="Suora yhdysviiva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Päivämäärän paikkamerkki 3">
            <a:extLst>
              <a:ext uri="{FF2B5EF4-FFF2-40B4-BE49-F238E27FC236}">
                <a16:creationId xmlns:a16="http://schemas.microsoft.com/office/drawing/2014/main" id="{C1976FF6-0FAE-4806-A07E-BE4D7411681F}"/>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10" name="Alatunnisteen paikkamerkki 4">
            <a:extLst>
              <a:ext uri="{FF2B5EF4-FFF2-40B4-BE49-F238E27FC236}">
                <a16:creationId xmlns:a16="http://schemas.microsoft.com/office/drawing/2014/main" id="{842FFD90-937D-4551-9F0C-7A5B0C78E51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11" name="Dian numeron paikkamerkki 5">
            <a:extLst>
              <a:ext uri="{FF2B5EF4-FFF2-40B4-BE49-F238E27FC236}">
                <a16:creationId xmlns:a16="http://schemas.microsoft.com/office/drawing/2014/main" id="{BED25ED3-40D6-4D4C-BEF6-506E3E31B2A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rtl="0"/>
              <a:t>‹#›</a:t>
            </a:fld>
            <a:endParaRPr lang="fi-FI" noProof="0"/>
          </a:p>
        </p:txBody>
      </p:sp>
    </p:spTree>
    <p:extLst>
      <p:ext uri="{BB962C8B-B14F-4D97-AF65-F5344CB8AC3E}">
        <p14:creationId xmlns:p14="http://schemas.microsoft.com/office/powerpoint/2010/main" val="137861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inaus">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3A8FC83D-BE6C-46F7-A2C9-654DF8EBE0D6}"/>
              </a:ext>
            </a:extLst>
          </p:cNvPr>
          <p:cNvSpPr>
            <a:spLocks noGrp="1"/>
          </p:cNvSpPr>
          <p:nvPr>
            <p:ph type="ctrTitle"/>
          </p:nvPr>
        </p:nvSpPr>
        <p:spPr>
          <a:xfrm>
            <a:off x="653733" y="1679441"/>
            <a:ext cx="10890565" cy="589966"/>
          </a:xfrm>
        </p:spPr>
        <p:txBody>
          <a:bodyPr rtlCol="0">
            <a:normAutofit fontScale="90000"/>
          </a:bodyPr>
          <a:lstStyle>
            <a:lvl1pPr algn="ctr">
              <a:defRPr/>
            </a:lvl1pPr>
          </a:lstStyle>
          <a:p>
            <a:pPr rtl="0"/>
            <a:r>
              <a:rPr lang="fi-FI" noProof="0"/>
              <a:t>Muokkaa ots. perustyyl. napsautt.</a:t>
            </a:r>
          </a:p>
        </p:txBody>
      </p:sp>
      <p:sp>
        <p:nvSpPr>
          <p:cNvPr id="6" name="Alaotsikko 2">
            <a:extLst>
              <a:ext uri="{FF2B5EF4-FFF2-40B4-BE49-F238E27FC236}">
                <a16:creationId xmlns:a16="http://schemas.microsoft.com/office/drawing/2014/main" id="{8CC3F9D0-953E-45A7-BFD7-C86C68B23298}"/>
              </a:ext>
            </a:extLst>
          </p:cNvPr>
          <p:cNvSpPr>
            <a:spLocks noGrp="1"/>
          </p:cNvSpPr>
          <p:nvPr>
            <p:ph type="subTitle" idx="1"/>
          </p:nvPr>
        </p:nvSpPr>
        <p:spPr>
          <a:xfrm>
            <a:off x="2163726" y="2273661"/>
            <a:ext cx="7910623" cy="447630"/>
          </a:xfrm>
        </p:spPr>
        <p:txBody>
          <a:bodyPr rtlCol="0">
            <a:normAutofit/>
          </a:bodyPr>
          <a:lstStyle>
            <a:lvl1pPr marL="0" indent="0" algn="ctr">
              <a:buNone/>
              <a:defRPr/>
            </a:lvl1pPr>
          </a:lstStyle>
          <a:p>
            <a:pPr rtl="0"/>
            <a:r>
              <a:rPr lang="fi-FI" sz="1600" noProof="0"/>
              <a:t>Muokkaa alaotsikon perustyyliä napsautt.</a:t>
            </a:r>
          </a:p>
        </p:txBody>
      </p:sp>
      <p:sp>
        <p:nvSpPr>
          <p:cNvPr id="7" name="Puolivapaa piirto: Muoto 6">
            <a:extLst>
              <a:ext uri="{FF2B5EF4-FFF2-40B4-BE49-F238E27FC236}">
                <a16:creationId xmlns:a16="http://schemas.microsoft.com/office/drawing/2014/main" id="{D736BCE2-FC35-4992-A912-AF5A5C4ECE46}"/>
              </a:ext>
              <a:ext uri="{C183D7F6-B498-43B3-948B-1728B52AA6E4}">
                <adec:decorative xmlns:adec="http://schemas.microsoft.com/office/drawing/2017/decorative" val="1"/>
              </a:ext>
            </a:extLst>
          </p:cNvPr>
          <p:cNvSpPr/>
          <p:nvPr userDrawn="1"/>
        </p:nvSpPr>
        <p:spPr>
          <a:xfrm flipH="1">
            <a:off x="5507004"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fi-FI" noProof="0"/>
          </a:p>
        </p:txBody>
      </p:sp>
      <p:sp>
        <p:nvSpPr>
          <p:cNvPr id="11" name="Kuvan paikkamerkki 10">
            <a:extLst>
              <a:ext uri="{FF2B5EF4-FFF2-40B4-BE49-F238E27FC236}">
                <a16:creationId xmlns:a16="http://schemas.microsoft.com/office/drawing/2014/main" id="{84AA409B-17E7-4D49-8F3B-D390302E2418}"/>
              </a:ext>
            </a:extLst>
          </p:cNvPr>
          <p:cNvSpPr>
            <a:spLocks noGrp="1"/>
          </p:cNvSpPr>
          <p:nvPr>
            <p:ph type="pic" sz="quarter" idx="13"/>
          </p:nvPr>
        </p:nvSpPr>
        <p:spPr>
          <a:xfrm>
            <a:off x="658368" y="3063240"/>
            <a:ext cx="5321808" cy="3154680"/>
          </a:xfrm>
          <a:solidFill>
            <a:schemeClr val="bg2">
              <a:lumMod val="50000"/>
              <a:lumOff val="50000"/>
            </a:schemeClr>
          </a:solidFill>
        </p:spPr>
        <p:txBody>
          <a:bodyPr rtlCol="0"/>
          <a:lstStyle/>
          <a:p>
            <a:pPr rtl="0"/>
            <a:r>
              <a:rPr lang="fi-FI" noProof="0"/>
              <a:t>Lisää kuva napsauttamalla kuvaketta</a:t>
            </a:r>
          </a:p>
        </p:txBody>
      </p:sp>
      <p:sp>
        <p:nvSpPr>
          <p:cNvPr id="13" name="Kuvan paikkamerkki 10">
            <a:extLst>
              <a:ext uri="{FF2B5EF4-FFF2-40B4-BE49-F238E27FC236}">
                <a16:creationId xmlns:a16="http://schemas.microsoft.com/office/drawing/2014/main" id="{C4FB1A9C-83D8-426D-B62B-A5F7457A9695}"/>
              </a:ext>
            </a:extLst>
          </p:cNvPr>
          <p:cNvSpPr>
            <a:spLocks noGrp="1"/>
          </p:cNvSpPr>
          <p:nvPr>
            <p:ph type="pic" sz="quarter" idx="14"/>
          </p:nvPr>
        </p:nvSpPr>
        <p:spPr>
          <a:xfrm>
            <a:off x="6217920" y="3063240"/>
            <a:ext cx="5321808" cy="3154680"/>
          </a:xfrm>
          <a:solidFill>
            <a:schemeClr val="bg2">
              <a:lumMod val="50000"/>
              <a:lumOff val="50000"/>
            </a:schemeClr>
          </a:solidFill>
        </p:spPr>
        <p:txBody>
          <a:bodyPr rtlCol="0"/>
          <a:lstStyle/>
          <a:p>
            <a:pPr rtl="0"/>
            <a:r>
              <a:rPr lang="fi-FI" noProof="0"/>
              <a:t>Lisää kuva napsauttamalla kuvaketta</a:t>
            </a:r>
          </a:p>
        </p:txBody>
      </p:sp>
      <p:sp>
        <p:nvSpPr>
          <p:cNvPr id="10" name="Päivämäärän paikkamerkki 3">
            <a:extLst>
              <a:ext uri="{FF2B5EF4-FFF2-40B4-BE49-F238E27FC236}">
                <a16:creationId xmlns:a16="http://schemas.microsoft.com/office/drawing/2014/main" id="{94DD44DD-0676-4A2C-9EC4-8E209307EB0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12" name="Alatunnisteen paikkamerkki 4">
            <a:extLst>
              <a:ext uri="{FF2B5EF4-FFF2-40B4-BE49-F238E27FC236}">
                <a16:creationId xmlns:a16="http://schemas.microsoft.com/office/drawing/2014/main" id="{969BC53C-DA37-4270-B44D-B7A92152AAD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14" name="Dian numeron paikkamerkki 5">
            <a:extLst>
              <a:ext uri="{FF2B5EF4-FFF2-40B4-BE49-F238E27FC236}">
                <a16:creationId xmlns:a16="http://schemas.microsoft.com/office/drawing/2014/main" id="{9AFE14D8-0C2B-4AA6-AE7E-75C2C63C245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rtl="0"/>
              <a:t>‹#›</a:t>
            </a:fld>
            <a:endParaRPr lang="fi-FI" noProof="0"/>
          </a:p>
        </p:txBody>
      </p:sp>
    </p:spTree>
    <p:extLst>
      <p:ext uri="{BB962C8B-B14F-4D97-AF65-F5344CB8AC3E}">
        <p14:creationId xmlns:p14="http://schemas.microsoft.com/office/powerpoint/2010/main" val="354679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im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30846B-7B57-4F95-B17F-B9DEE339408B}"/>
              </a:ext>
            </a:extLst>
          </p:cNvPr>
          <p:cNvSpPr>
            <a:spLocks noGrp="1"/>
          </p:cNvSpPr>
          <p:nvPr>
            <p:ph type="title" hasCustomPrompt="1"/>
          </p:nvPr>
        </p:nvSpPr>
        <p:spPr/>
        <p:txBody>
          <a:bodyPr rtlCol="0"/>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E9B08814-722A-4F2C-8807-C09FEEC251E7}"/>
              </a:ext>
            </a:extLst>
          </p:cNvPr>
          <p:cNvSpPr>
            <a:spLocks noGrp="1"/>
          </p:cNvSpPr>
          <p:nvPr>
            <p:ph idx="1"/>
          </p:nvPr>
        </p:nvSpPr>
        <p:spPr>
          <a:xfrm>
            <a:off x="838200" y="1479255"/>
            <a:ext cx="10515600" cy="4190323"/>
          </a:xfrm>
        </p:spPr>
        <p:txBody>
          <a:bodyPr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cxnSp>
        <p:nvCxnSpPr>
          <p:cNvPr id="8" name="Suora yhdysviiva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Päivämäärän paikkamerkki 3">
            <a:extLst>
              <a:ext uri="{FF2B5EF4-FFF2-40B4-BE49-F238E27FC236}">
                <a16:creationId xmlns:a16="http://schemas.microsoft.com/office/drawing/2014/main" id="{F9828424-127F-4F45-AF20-1DAA152557D3}"/>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10" name="Alatunnisteen paikkamerkki 4">
            <a:extLst>
              <a:ext uri="{FF2B5EF4-FFF2-40B4-BE49-F238E27FC236}">
                <a16:creationId xmlns:a16="http://schemas.microsoft.com/office/drawing/2014/main" id="{F5D83CCE-F7E1-4106-84E1-6C261DDBB19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11" name="Dian numeron paikkamerkki 5">
            <a:extLst>
              <a:ext uri="{FF2B5EF4-FFF2-40B4-BE49-F238E27FC236}">
                <a16:creationId xmlns:a16="http://schemas.microsoft.com/office/drawing/2014/main" id="{28126735-73E8-4B98-81A3-AAE94B69F65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rtl="0"/>
              <a:t>‹#›</a:t>
            </a:fld>
            <a:endParaRPr lang="fi-FI" noProof="0"/>
          </a:p>
        </p:txBody>
      </p:sp>
    </p:spTree>
    <p:extLst>
      <p:ext uri="{BB962C8B-B14F-4D97-AF65-F5344CB8AC3E}">
        <p14:creationId xmlns:p14="http://schemas.microsoft.com/office/powerpoint/2010/main" val="343229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ikajan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2CC1A14-BCE3-4322-A314-ABFB09FBB4B2}"/>
              </a:ext>
            </a:extLst>
          </p:cNvPr>
          <p:cNvSpPr>
            <a:spLocks noGrp="1"/>
          </p:cNvSpPr>
          <p:nvPr>
            <p:ph type="title" hasCustomPrompt="1"/>
          </p:nvPr>
        </p:nvSpPr>
        <p:spPr>
          <a:xfrm>
            <a:off x="838200" y="716213"/>
            <a:ext cx="10515600" cy="2212258"/>
          </a:xfrm>
        </p:spPr>
        <p:txBody>
          <a:bodyPr rtlCol="0" anchor="t"/>
          <a:lstStyle/>
          <a:p>
            <a:pPr rtl="0"/>
            <a:r>
              <a:rPr lang="fi-FI" noProof="0"/>
              <a:t>Muokkaa otsikon perustyyliä napsauttamalla</a:t>
            </a:r>
          </a:p>
        </p:txBody>
      </p:sp>
      <p:sp>
        <p:nvSpPr>
          <p:cNvPr id="6" name="Päivämäärän paikkamerkki 3">
            <a:extLst>
              <a:ext uri="{FF2B5EF4-FFF2-40B4-BE49-F238E27FC236}">
                <a16:creationId xmlns:a16="http://schemas.microsoft.com/office/drawing/2014/main" id="{3DAC2D8E-199B-430A-BB5F-3EB5B76D6F79}"/>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7" name="Alatunnisteen paikkamerkki 4">
            <a:extLst>
              <a:ext uri="{FF2B5EF4-FFF2-40B4-BE49-F238E27FC236}">
                <a16:creationId xmlns:a16="http://schemas.microsoft.com/office/drawing/2014/main" id="{DCAAF529-3AC9-470F-8794-0C49670804A4}"/>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8" name="Dian numeron paikkamerkki 5">
            <a:extLst>
              <a:ext uri="{FF2B5EF4-FFF2-40B4-BE49-F238E27FC236}">
                <a16:creationId xmlns:a16="http://schemas.microsoft.com/office/drawing/2014/main" id="{B3327F51-D49D-4DCE-9CDC-3B94731A49A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rtl="0"/>
              <a:t>‹#›</a:t>
            </a:fld>
            <a:endParaRPr lang="fi-FI" noProof="0"/>
          </a:p>
        </p:txBody>
      </p:sp>
    </p:spTree>
    <p:extLst>
      <p:ext uri="{BB962C8B-B14F-4D97-AF65-F5344CB8AC3E}">
        <p14:creationId xmlns:p14="http://schemas.microsoft.com/office/powerpoint/2010/main" val="3391290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AFB555E-8FF5-457E-B328-53ABDB595951}"/>
              </a:ext>
            </a:extLst>
          </p:cNvPr>
          <p:cNvSpPr>
            <a:spLocks noGrp="1"/>
          </p:cNvSpPr>
          <p:nvPr>
            <p:ph type="title"/>
          </p:nvPr>
        </p:nvSpPr>
        <p:spPr>
          <a:xfrm>
            <a:off x="838200" y="662427"/>
            <a:ext cx="10515600" cy="819738"/>
          </a:xfrm>
          <a:prstGeom prst="rect">
            <a:avLst/>
          </a:prstGeom>
        </p:spPr>
        <p:txBody>
          <a:bodyPr vert="horz" lIns="91440" tIns="45720" rIns="91440" bIns="45720" rtlCol="0" anchor="ctr">
            <a:normAutofit/>
          </a:bodyPr>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FDA64ED7-3275-4F98-88B1-4F0832514730}"/>
              </a:ext>
            </a:extLst>
          </p:cNvPr>
          <p:cNvSpPr>
            <a:spLocks noGrp="1"/>
          </p:cNvSpPr>
          <p:nvPr>
            <p:ph type="body" idx="1"/>
          </p:nvPr>
        </p:nvSpPr>
        <p:spPr>
          <a:xfrm>
            <a:off x="838200" y="1661459"/>
            <a:ext cx="10515600" cy="4340620"/>
          </a:xfrm>
          <a:prstGeom prst="rect">
            <a:avLst/>
          </a:prstGeom>
        </p:spPr>
        <p:txBody>
          <a:bodyPr vert="horz" lIns="91440" tIns="45720" rIns="91440" bIns="45720" rtlCol="0">
            <a:normAutofit/>
          </a:body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Päivämäärän paikkamerkki 3">
            <a:extLst>
              <a:ext uri="{FF2B5EF4-FFF2-40B4-BE49-F238E27FC236}">
                <a16:creationId xmlns:a16="http://schemas.microsoft.com/office/drawing/2014/main" id="{DEF0BCFA-771C-4297-8ACE-974191C7054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i-FI" noProof="0"/>
              <a:t>20XX</a:t>
            </a:r>
          </a:p>
        </p:txBody>
      </p:sp>
      <p:sp>
        <p:nvSpPr>
          <p:cNvPr id="5" name="Alatunnisteen paikkamerkki 4">
            <a:extLst>
              <a:ext uri="{FF2B5EF4-FFF2-40B4-BE49-F238E27FC236}">
                <a16:creationId xmlns:a16="http://schemas.microsoft.com/office/drawing/2014/main" id="{87E317DE-CC16-4596-92A2-460BC081EA7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i-FI" noProof="0"/>
              <a:t>Esimerkkiteksti</a:t>
            </a:r>
          </a:p>
        </p:txBody>
      </p:sp>
      <p:sp>
        <p:nvSpPr>
          <p:cNvPr id="6" name="Dian numeron paikkamerkki 5">
            <a:extLst>
              <a:ext uri="{FF2B5EF4-FFF2-40B4-BE49-F238E27FC236}">
                <a16:creationId xmlns:a16="http://schemas.microsoft.com/office/drawing/2014/main" id="{A786E724-AEC3-4D96-A62C-C286B703F15B}"/>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i-FI" noProof="0" smtClean="0"/>
              <a:pPr rtl="0"/>
              <a:t>‹#›</a:t>
            </a:fld>
            <a:endParaRPr lang="fi-FI" noProof="0"/>
          </a:p>
        </p:txBody>
      </p:sp>
    </p:spTree>
    <p:extLst>
      <p:ext uri="{BB962C8B-B14F-4D97-AF65-F5344CB8AC3E}">
        <p14:creationId xmlns:p14="http://schemas.microsoft.com/office/powerpoint/2010/main" val="1624592867"/>
      </p:ext>
    </p:extLst>
  </p:cSld>
  <p:clrMap bg1="dk1" tx1="lt1" bg2="dk2" tx2="lt2" accent1="accent1" accent2="accent2" accent3="accent3" accent4="accent4" accent5="accent5" accent6="accent6" hlink="hlink" folHlink="folHlink"/>
  <p:sldLayoutIdLst>
    <p:sldLayoutId id="2147483665" r:id="rId1"/>
    <p:sldLayoutId id="2147483664" r:id="rId2"/>
    <p:sldLayoutId id="2147483663" r:id="rId3"/>
    <p:sldLayoutId id="2147483661" r:id="rId4"/>
    <p:sldLayoutId id="2147483650" r:id="rId5"/>
    <p:sldLayoutId id="2147483671" r:id="rId6"/>
    <p:sldLayoutId id="2147483670" r:id="rId7"/>
    <p:sldLayoutId id="2147483672" r:id="rId8"/>
    <p:sldLayoutId id="2147483654" r:id="rId9"/>
    <p:sldLayoutId id="2147483653" r:id="rId10"/>
    <p:sldLayoutId id="2147483667" r:id="rId11"/>
    <p:sldLayoutId id="2147483668" r:id="rId12"/>
    <p:sldLayoutId id="2147483669" r:id="rId13"/>
    <p:sldLayoutId id="2147483649" r:id="rId14"/>
    <p:sldLayoutId id="2147483651" r:id="rId15"/>
    <p:sldLayoutId id="2147483652" r:id="rId16"/>
    <p:sldLayoutId id="2147483655" r:id="rId17"/>
    <p:sldLayoutId id="2147483656" r:id="rId18"/>
    <p:sldLayoutId id="2147483657" r:id="rId19"/>
  </p:sldLayoutIdLst>
  <p:hf hdr="0"/>
  <p:txStyles>
    <p:title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552">
          <p15:clr>
            <a:srgbClr val="F26B43"/>
          </p15:clr>
        </p15:guide>
        <p15:guide id="3" pos="528">
          <p15:clr>
            <a:srgbClr val="F26B43"/>
          </p15:clr>
        </p15:guide>
        <p15:guide id="4" orient="horz" pos="3912">
          <p15:clr>
            <a:srgbClr val="F26B43"/>
          </p15:clr>
        </p15:guide>
        <p15:guide id="5" orient="horz" pos="408">
          <p15:clr>
            <a:srgbClr val="F26B43"/>
          </p15:clr>
        </p15:guide>
        <p15:guide id="6" pos="7152">
          <p15:clr>
            <a:srgbClr val="F26B43"/>
          </p15:clr>
        </p15:guide>
        <p15:guide id="7" pos="2880">
          <p15:clr>
            <a:srgbClr val="F26B43"/>
          </p15:clr>
        </p15:guide>
        <p15:guide id="8" pos="4248">
          <p15:clr>
            <a:srgbClr val="F26B43"/>
          </p15:clr>
        </p15:guide>
        <p15:guide id="9" orient="horz" pos="600">
          <p15:clr>
            <a:srgbClr val="F26B43"/>
          </p15:clr>
        </p15:guide>
        <p15:guide id="10" orient="horz" pos="3792">
          <p15:clr>
            <a:srgbClr val="F26B43"/>
          </p15:clr>
        </p15:guide>
        <p15:guide id="11" pos="7272">
          <p15:clr>
            <a:srgbClr val="F26B43"/>
          </p15:clr>
        </p15:guide>
        <p15:guide id="12" pos="408">
          <p15:clr>
            <a:srgbClr val="F26B43"/>
          </p15:clr>
        </p15:guide>
        <p15:guide id="13" pos="4920">
          <p15:clr>
            <a:srgbClr val="F26B43"/>
          </p15:clr>
        </p15:guide>
        <p15:guide id="14" pos="22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ncbi.nlm.nih.gov/pmc/articles/PMC7199141/" TargetMode="External"/><Relationship Id="rId2" Type="http://schemas.openxmlformats.org/officeDocument/2006/relationships/hyperlink" Target="https://www.ncbi.nlm.nih.gov/pmc/articles/PMC4837061/" TargetMode="External"/><Relationship Id="rId1" Type="http://schemas.openxmlformats.org/officeDocument/2006/relationships/slideLayout" Target="../slideLayouts/slideLayout5.xml"/><Relationship Id="rId5" Type="http://schemas.openxmlformats.org/officeDocument/2006/relationships/hyperlink" Target="https://pubmed.ncbi.nlm.nih.gov/31196619/" TargetMode="External"/><Relationship Id="rId4" Type="http://schemas.openxmlformats.org/officeDocument/2006/relationships/hyperlink" Target="https://sunopix.turkuamk.fi/yleinen/digiteko-hankkeessa-kehitetaan-kotihoidon-tyontekijoiden-etahoito-osaamista/"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www.ncbi.nlm.nih.gov/pmc/articles/PMC7381032/"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hyperlink" Target="https://www.valvira.fi/terveydenhuolto/yksityisen_terveydenhuollon_luvat/potilaille-annettavat-terveydenhuollon-etapalvelut"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365A3385-7A97-4B91-90E4-313A5F6486BE}"/>
              </a:ext>
            </a:extLst>
          </p:cNvPr>
          <p:cNvSpPr>
            <a:spLocks noGrp="1"/>
          </p:cNvSpPr>
          <p:nvPr>
            <p:ph type="ctrTitle"/>
          </p:nvPr>
        </p:nvSpPr>
        <p:spPr>
          <a:xfrm>
            <a:off x="684361" y="428903"/>
            <a:ext cx="3071005" cy="3051391"/>
          </a:xfrm>
        </p:spPr>
        <p:txBody>
          <a:bodyPr vert="horz" lIns="91440" tIns="45720" rIns="91440" bIns="45720" rtlCol="0" anchor="b" anchorCtr="0">
            <a:normAutofit/>
          </a:bodyPr>
          <a:lstStyle/>
          <a:p>
            <a:pPr rtl="0"/>
            <a:r>
              <a:rPr lang="fi-FI" dirty="0"/>
              <a:t>Päihde- ja mielenterveyspotilaan etäohjaus</a:t>
            </a:r>
            <a:br>
              <a:rPr lang="fi-FI" dirty="0"/>
            </a:br>
            <a:r>
              <a:rPr lang="fi-FI" sz="2000" dirty="0"/>
              <a:t>Digiteko-hanke</a:t>
            </a:r>
            <a:endParaRPr lang="fi-FI" dirty="0"/>
          </a:p>
        </p:txBody>
      </p:sp>
      <p:sp>
        <p:nvSpPr>
          <p:cNvPr id="5" name="Alaotsikko 4">
            <a:extLst>
              <a:ext uri="{FF2B5EF4-FFF2-40B4-BE49-F238E27FC236}">
                <a16:creationId xmlns:a16="http://schemas.microsoft.com/office/drawing/2014/main" id="{6D600243-42CA-42D2-A56A-C6924D272A5B}"/>
              </a:ext>
            </a:extLst>
          </p:cNvPr>
          <p:cNvSpPr>
            <a:spLocks noGrp="1"/>
          </p:cNvSpPr>
          <p:nvPr>
            <p:ph type="subTitle" idx="1"/>
          </p:nvPr>
        </p:nvSpPr>
        <p:spPr>
          <a:xfrm>
            <a:off x="744875" y="5116529"/>
            <a:ext cx="3229965" cy="955497"/>
          </a:xfrm>
        </p:spPr>
        <p:txBody>
          <a:bodyPr vert="horz" lIns="91440" tIns="45720" rIns="91440" bIns="45720" rtlCol="0" anchor="t">
            <a:normAutofit fontScale="85000" lnSpcReduction="10000"/>
          </a:bodyPr>
          <a:lstStyle/>
          <a:p>
            <a:pPr rtl="0"/>
            <a:r>
              <a:rPr lang="fi-FI" dirty="0"/>
              <a:t>Halmeenmäki Emmi &amp; Taipale  </a:t>
            </a:r>
            <a:r>
              <a:rPr lang="fi-FI" dirty="0" err="1"/>
              <a:t>oona</a:t>
            </a:r>
            <a:endParaRPr lang="fi-FI" dirty="0"/>
          </a:p>
        </p:txBody>
      </p:sp>
      <p:pic>
        <p:nvPicPr>
          <p:cNvPr id="8" name="Kuvan paikkamerkki 7" descr="Kuva, jossa on puita, ulkoaluetta, metsää, luontoa, sumua">
            <a:extLst>
              <a:ext uri="{FF2B5EF4-FFF2-40B4-BE49-F238E27FC236}">
                <a16:creationId xmlns:a16="http://schemas.microsoft.com/office/drawing/2014/main" id="{E012FD38-BCDB-4D51-8DED-F3962AB9A4C5}"/>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4383024" y="0"/>
            <a:ext cx="7808976" cy="6858000"/>
          </a:xfrm>
        </p:spPr>
      </p:pic>
    </p:spTree>
    <p:extLst>
      <p:ext uri="{BB962C8B-B14F-4D97-AF65-F5344CB8AC3E}">
        <p14:creationId xmlns:p14="http://schemas.microsoft.com/office/powerpoint/2010/main" val="1057612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2BDAC4-BCFB-42F6-BA9A-039BB65BF0A4}"/>
              </a:ext>
            </a:extLst>
          </p:cNvPr>
          <p:cNvSpPr>
            <a:spLocks noGrp="1"/>
          </p:cNvSpPr>
          <p:nvPr>
            <p:ph type="title"/>
          </p:nvPr>
        </p:nvSpPr>
        <p:spPr>
          <a:xfrm>
            <a:off x="1991309" y="424216"/>
            <a:ext cx="5448300" cy="1240966"/>
          </a:xfrm>
        </p:spPr>
        <p:txBody>
          <a:bodyPr rtlCol="0"/>
          <a:lstStyle/>
          <a:p>
            <a:pPr rtl="0"/>
            <a:r>
              <a:rPr lang="fi-FI" dirty="0"/>
              <a:t>Tärkeää huomioida!</a:t>
            </a:r>
          </a:p>
        </p:txBody>
      </p:sp>
      <p:sp>
        <p:nvSpPr>
          <p:cNvPr id="3" name="Sisällön paikkamerkki 2">
            <a:extLst>
              <a:ext uri="{FF2B5EF4-FFF2-40B4-BE49-F238E27FC236}">
                <a16:creationId xmlns:a16="http://schemas.microsoft.com/office/drawing/2014/main" id="{AA3941B7-49D8-4ECD-BBC8-6588DECB37CC}"/>
              </a:ext>
            </a:extLst>
          </p:cNvPr>
          <p:cNvSpPr>
            <a:spLocks noGrp="1"/>
          </p:cNvSpPr>
          <p:nvPr>
            <p:ph idx="1"/>
          </p:nvPr>
        </p:nvSpPr>
        <p:spPr>
          <a:xfrm>
            <a:off x="635001" y="1665183"/>
            <a:ext cx="5840444" cy="4530394"/>
          </a:xfrm>
        </p:spPr>
        <p:txBody>
          <a:bodyPr vert="horz" lIns="91440" tIns="45720" rIns="91440" bIns="45720" rtlCol="0" anchor="t">
            <a:normAutofit fontScale="25000" lnSpcReduction="20000"/>
          </a:bodyPr>
          <a:lstStyle/>
          <a:p>
            <a:pPr fontAlgn="base">
              <a:buFont typeface="Arial" panose="020B0604020202020204" pitchFamily="34" charset="0"/>
              <a:buChar char="•"/>
            </a:pPr>
            <a:r>
              <a:rPr lang="fi-FI" dirty="0">
                <a:solidFill>
                  <a:srgbClr val="C1B8B0"/>
                </a:solidFill>
              </a:rPr>
              <a:t> </a:t>
            </a:r>
            <a:r>
              <a:rPr lang="fi-FI" sz="4800" b="0" i="0" u="none" strike="noStrike" dirty="0">
                <a:solidFill>
                  <a:srgbClr val="C1B8B0"/>
                </a:solidFill>
                <a:effectLst/>
                <a:latin typeface="Garamond"/>
              </a:rPr>
              <a:t>Potilaan suostumus vaaditaan!</a:t>
            </a:r>
            <a:r>
              <a:rPr lang="en-US" sz="4800" b="0" i="0" dirty="0">
                <a:solidFill>
                  <a:srgbClr val="C1B8B0"/>
                </a:solidFill>
                <a:effectLst/>
                <a:latin typeface="Garamond"/>
              </a:rPr>
              <a:t>​</a:t>
            </a:r>
          </a:p>
          <a:p>
            <a:pPr algn="l" rtl="0" fontAlgn="base">
              <a:buFont typeface="Arial" panose="020B0604020202020204" pitchFamily="34" charset="0"/>
              <a:buChar char="•"/>
            </a:pPr>
            <a:r>
              <a:rPr lang="fi-FI" sz="4800" b="0" i="0" u="none" strike="noStrike" dirty="0">
                <a:solidFill>
                  <a:srgbClr val="C1B8B0"/>
                </a:solidFill>
                <a:effectLst/>
                <a:latin typeface="Garamond"/>
              </a:rPr>
              <a:t>Palvelun toteuttamisen soveltuvuus etäpalveluksi arvioitava huolellisesti.</a:t>
            </a:r>
            <a:r>
              <a:rPr lang="en-US" sz="4800" b="0" i="0" dirty="0">
                <a:solidFill>
                  <a:srgbClr val="C1B8B0"/>
                </a:solidFill>
                <a:effectLst/>
                <a:latin typeface="Garamond"/>
              </a:rPr>
              <a:t>​</a:t>
            </a:r>
          </a:p>
          <a:p>
            <a:pPr lvl="1" fontAlgn="base">
              <a:buFont typeface="Arial" panose="020B0604020202020204" pitchFamily="34" charset="0"/>
              <a:buChar char="•"/>
            </a:pPr>
            <a:r>
              <a:rPr lang="fi-FI" sz="4200" b="0" i="0" u="none" strike="noStrike" dirty="0">
                <a:solidFill>
                  <a:srgbClr val="C1B8B0"/>
                </a:solidFill>
                <a:effectLst/>
                <a:latin typeface="Garamond"/>
              </a:rPr>
              <a:t>Palvelu ei sovellu epäpalveluksi jos hoidon tarpeen arviointi edellyttää potilaan fyysistä tutkimista</a:t>
            </a:r>
            <a:r>
              <a:rPr lang="fi-FI" sz="4200" b="0" i="0" dirty="0">
                <a:solidFill>
                  <a:srgbClr val="C1B8B0"/>
                </a:solidFill>
                <a:effectLst/>
                <a:latin typeface="Garamond"/>
              </a:rPr>
              <a:t>​</a:t>
            </a:r>
          </a:p>
          <a:p>
            <a:pPr fontAlgn="base">
              <a:buFont typeface="Arial" panose="020B0604020202020204" pitchFamily="34" charset="0"/>
              <a:buChar char="•"/>
            </a:pPr>
            <a:r>
              <a:rPr lang="fi-FI" sz="4800" b="0" i="0" u="none" strike="noStrike" dirty="0">
                <a:solidFill>
                  <a:srgbClr val="C1B8B0"/>
                </a:solidFill>
                <a:effectLst/>
                <a:latin typeface="Garamond"/>
              </a:rPr>
              <a:t>Jokaisen asiakkaan kohdalla tulee arvioida yksilöllisesti </a:t>
            </a:r>
            <a:r>
              <a:rPr lang="fi-FI" sz="4800" dirty="0">
                <a:solidFill>
                  <a:srgbClr val="C1B8B0"/>
                </a:solidFill>
                <a:latin typeface="Garamond"/>
              </a:rPr>
              <a:t>tämän </a:t>
            </a:r>
            <a:r>
              <a:rPr lang="fi-FI" sz="4800" b="0" i="0" u="none" strike="noStrike" dirty="0">
                <a:solidFill>
                  <a:srgbClr val="C1B8B0"/>
                </a:solidFill>
                <a:effectLst/>
                <a:latin typeface="Garamond"/>
              </a:rPr>
              <a:t>soveltuvuus etäyhteyden välityksellä hoidettavaksi</a:t>
            </a:r>
            <a:r>
              <a:rPr lang="fi-FI" sz="4800" b="0" i="0" dirty="0">
                <a:solidFill>
                  <a:srgbClr val="C1B8B0"/>
                </a:solidFill>
                <a:effectLst/>
                <a:latin typeface="Garamond"/>
              </a:rPr>
              <a:t>​</a:t>
            </a:r>
          </a:p>
          <a:p>
            <a:pPr algn="l" rtl="0" fontAlgn="base">
              <a:buFont typeface="Arial" panose="020B0604020202020204" pitchFamily="34" charset="0"/>
              <a:buChar char="•"/>
            </a:pPr>
            <a:r>
              <a:rPr lang="fi-FI" sz="4800" b="0" i="0" u="none" strike="noStrike" dirty="0">
                <a:solidFill>
                  <a:srgbClr val="C1B8B0"/>
                </a:solidFill>
                <a:effectLst/>
                <a:latin typeface="Garamond"/>
              </a:rPr>
              <a:t>Potilas on tunnistettava luotettavalla menetelmällä</a:t>
            </a:r>
            <a:r>
              <a:rPr lang="en-US" sz="4800" b="0" i="0" dirty="0">
                <a:solidFill>
                  <a:srgbClr val="C1B8B0"/>
                </a:solidFill>
                <a:effectLst/>
                <a:latin typeface="Garamond"/>
              </a:rPr>
              <a:t>​</a:t>
            </a:r>
          </a:p>
          <a:p>
            <a:pPr lvl="1" fontAlgn="base">
              <a:buFont typeface="Arial" panose="020B0604020202020204" pitchFamily="34" charset="0"/>
              <a:buChar char="•"/>
            </a:pPr>
            <a:r>
              <a:rPr lang="fi-FI" sz="4200" b="0" i="0" u="none" strike="noStrike" dirty="0">
                <a:solidFill>
                  <a:srgbClr val="C1B8B0"/>
                </a:solidFill>
                <a:effectLst/>
                <a:latin typeface="Garamond"/>
              </a:rPr>
              <a:t>Laissa säädetään vahvasta sähköisestä tunnistautumisesta sekä sähköisistä luottamuspalveluista (617/2009). Jälkikäteen tunnistamiseen käytetty menetelmä on oltava todennettavissa.</a:t>
            </a:r>
            <a:r>
              <a:rPr lang="fi-FI" sz="4200" b="0" i="0" dirty="0">
                <a:solidFill>
                  <a:srgbClr val="C1B8B0"/>
                </a:solidFill>
                <a:effectLst/>
                <a:latin typeface="Garamond"/>
              </a:rPr>
              <a:t>​</a:t>
            </a:r>
          </a:p>
          <a:p>
            <a:pPr algn="l" rtl="0" fontAlgn="base">
              <a:buFont typeface="Arial" panose="020B0604020202020204" pitchFamily="34" charset="0"/>
              <a:buChar char="•"/>
            </a:pPr>
            <a:r>
              <a:rPr lang="fi-FI" sz="4800" b="0" i="0" u="none" strike="noStrike" dirty="0">
                <a:solidFill>
                  <a:srgbClr val="C1B8B0"/>
                </a:solidFill>
                <a:effectLst/>
                <a:latin typeface="Garamond"/>
              </a:rPr>
              <a:t>Myös etäpalvelusta on laadittava asianmukaiset kirjaukset  potilasasiakirjoihin </a:t>
            </a:r>
            <a:r>
              <a:rPr lang="fi-FI" sz="4800" b="0" i="0" dirty="0">
                <a:solidFill>
                  <a:srgbClr val="C1B8B0"/>
                </a:solidFill>
                <a:effectLst/>
                <a:latin typeface="Garamond"/>
              </a:rPr>
              <a:t>​</a:t>
            </a:r>
          </a:p>
          <a:p>
            <a:pPr algn="l" rtl="0" fontAlgn="base">
              <a:buFont typeface="Arial" panose="020B0604020202020204" pitchFamily="34" charset="0"/>
              <a:buChar char="•"/>
            </a:pPr>
            <a:r>
              <a:rPr lang="fi-FI" sz="4800" b="0" i="0" u="none" strike="noStrike" dirty="0">
                <a:solidFill>
                  <a:srgbClr val="C1B8B0"/>
                </a:solidFill>
                <a:effectLst/>
                <a:latin typeface="Garamond"/>
              </a:rPr>
              <a:t>Tarvittaessa potilaalla tulee olla mahdollisuus tavalliseen vastaanottokäyntiin.</a:t>
            </a:r>
            <a:r>
              <a:rPr lang="fi-FI" sz="4800" b="0" i="0" dirty="0">
                <a:solidFill>
                  <a:srgbClr val="C1B8B0"/>
                </a:solidFill>
                <a:effectLst/>
                <a:latin typeface="Garamond"/>
              </a:rPr>
              <a:t>​</a:t>
            </a:r>
          </a:p>
          <a:p>
            <a:pPr algn="l" rtl="0" fontAlgn="base">
              <a:buFont typeface="Arial" panose="020B0604020202020204" pitchFamily="34" charset="0"/>
              <a:buChar char="•"/>
            </a:pPr>
            <a:r>
              <a:rPr lang="fi-FI" sz="4800" b="0" i="0" u="none" strike="noStrike" dirty="0">
                <a:solidFill>
                  <a:srgbClr val="C1B8B0"/>
                </a:solidFill>
                <a:effectLst/>
                <a:latin typeface="Garamond"/>
              </a:rPr>
              <a:t>Etävastaanottoja tarjoavan tahon on täytettävä toimintaa koskevan lainsäädännön lisäksi sosiaali- ja terveydenhuollon asiakastietojen sähköisestä käsittelystä annetussa laissa (784/2021) asetetut vaatimukset. </a:t>
            </a:r>
            <a:r>
              <a:rPr lang="fi-FI" sz="4800" b="0" i="0" dirty="0">
                <a:solidFill>
                  <a:srgbClr val="C1B8B0"/>
                </a:solidFill>
                <a:effectLst/>
                <a:latin typeface="Garamond"/>
              </a:rPr>
              <a:t>​</a:t>
            </a:r>
          </a:p>
          <a:p>
            <a:pPr algn="l" rtl="0" fontAlgn="base">
              <a:buFont typeface="Arial" panose="020B0604020202020204" pitchFamily="34" charset="0"/>
              <a:buChar char="•"/>
            </a:pPr>
            <a:r>
              <a:rPr lang="fi-FI" sz="4800" b="0" i="0" u="none" strike="noStrike" dirty="0">
                <a:solidFill>
                  <a:srgbClr val="C1B8B0"/>
                </a:solidFill>
                <a:effectLst/>
                <a:latin typeface="Garamond"/>
              </a:rPr>
              <a:t>Etäpalvelujen tuottajalla tulee olla yksityisestä terveydenhuollosta annetun lain (152/1990) mukainen lupaviranomaisen myöntämä lupa tai rekisteröinti vastaanottotoimintaan.</a:t>
            </a:r>
            <a:endParaRPr lang="fi-FI" sz="4800" b="0" i="0" dirty="0">
              <a:solidFill>
                <a:srgbClr val="C1B8B0"/>
              </a:solidFill>
              <a:effectLst/>
              <a:latin typeface="Garamond"/>
            </a:endParaRPr>
          </a:p>
          <a:p>
            <a:pPr rtl="0"/>
            <a:endParaRPr lang="fi-FI"/>
          </a:p>
        </p:txBody>
      </p:sp>
      <p:pic>
        <p:nvPicPr>
          <p:cNvPr id="7" name="Kuvan paikkamerkki 6" descr="Kuva, jossa on puita, ulkoaluetta, metsää, luontoa, sumua">
            <a:extLst>
              <a:ext uri="{FF2B5EF4-FFF2-40B4-BE49-F238E27FC236}">
                <a16:creationId xmlns:a16="http://schemas.microsoft.com/office/drawing/2014/main" id="{67622E7C-99A9-46F7-8DC6-CB21DE6130AF}"/>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6748272" y="658368"/>
            <a:ext cx="4809744" cy="2606040"/>
          </a:xfrm>
        </p:spPr>
      </p:pic>
      <p:pic>
        <p:nvPicPr>
          <p:cNvPr id="9" name="Kuvan paikkamerkki 8" descr="Lähikuva vihreästä puun oksasta, jossa pieni männyn käpy">
            <a:extLst>
              <a:ext uri="{FF2B5EF4-FFF2-40B4-BE49-F238E27FC236}">
                <a16:creationId xmlns:a16="http://schemas.microsoft.com/office/drawing/2014/main" id="{43702E36-1B89-4AF5-B77B-B83BE9FCC95C}"/>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6748272" y="3584448"/>
            <a:ext cx="4809744" cy="2606040"/>
          </a:xfrm>
        </p:spPr>
      </p:pic>
      <p:sp>
        <p:nvSpPr>
          <p:cNvPr id="42" name="Päivämäärän paikkamerkki 41">
            <a:extLst>
              <a:ext uri="{FF2B5EF4-FFF2-40B4-BE49-F238E27FC236}">
                <a16:creationId xmlns:a16="http://schemas.microsoft.com/office/drawing/2014/main" id="{A5A3223A-374C-401B-80E4-3393BA4AA8D5}"/>
              </a:ext>
            </a:extLst>
          </p:cNvPr>
          <p:cNvSpPr>
            <a:spLocks noGrp="1"/>
          </p:cNvSpPr>
          <p:nvPr>
            <p:ph type="dt" sz="half" idx="2"/>
          </p:nvPr>
        </p:nvSpPr>
        <p:spPr>
          <a:xfrm>
            <a:off x="258792" y="6356350"/>
            <a:ext cx="3322608" cy="365125"/>
          </a:xfrm>
        </p:spPr>
        <p:txBody>
          <a:bodyPr rtlCol="0"/>
          <a:lstStyle/>
          <a:p>
            <a:pPr rtl="0"/>
            <a:r>
              <a:rPr lang="fi-FI"/>
              <a:t>20XX</a:t>
            </a:r>
          </a:p>
        </p:txBody>
      </p:sp>
      <p:sp>
        <p:nvSpPr>
          <p:cNvPr id="44" name="Dian numeron paikkamerkki 43">
            <a:extLst>
              <a:ext uri="{FF2B5EF4-FFF2-40B4-BE49-F238E27FC236}">
                <a16:creationId xmlns:a16="http://schemas.microsoft.com/office/drawing/2014/main" id="{5BF29222-3F80-4F2B-90CE-3D40FFF16D70}"/>
              </a:ext>
            </a:extLst>
          </p:cNvPr>
          <p:cNvSpPr>
            <a:spLocks noGrp="1"/>
          </p:cNvSpPr>
          <p:nvPr>
            <p:ph type="sldNum" sz="quarter" idx="4"/>
          </p:nvPr>
        </p:nvSpPr>
        <p:spPr>
          <a:xfrm>
            <a:off x="10518474" y="6356350"/>
            <a:ext cx="1414733" cy="365125"/>
          </a:xfrm>
        </p:spPr>
        <p:txBody>
          <a:bodyPr rtlCol="0"/>
          <a:lstStyle/>
          <a:p>
            <a:pPr rtl="0"/>
            <a:fld id="{AE208ADF-3ADD-483D-A721-14E3EEE2C135}" type="slidenum">
              <a:rPr lang="fi-FI" smtClean="0"/>
              <a:pPr rtl="0"/>
              <a:t>10</a:t>
            </a:fld>
            <a:endParaRPr lang="fi-FI"/>
          </a:p>
        </p:txBody>
      </p:sp>
    </p:spTree>
    <p:extLst>
      <p:ext uri="{BB962C8B-B14F-4D97-AF65-F5344CB8AC3E}">
        <p14:creationId xmlns:p14="http://schemas.microsoft.com/office/powerpoint/2010/main" val="1973690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D5565-F0F0-8A9E-45E1-EBC8DD12D7C3}"/>
              </a:ext>
            </a:extLst>
          </p:cNvPr>
          <p:cNvSpPr>
            <a:spLocks noGrp="1"/>
          </p:cNvSpPr>
          <p:nvPr>
            <p:ph type="title"/>
          </p:nvPr>
        </p:nvSpPr>
        <p:spPr>
          <a:xfrm>
            <a:off x="839788" y="0"/>
            <a:ext cx="3932237" cy="1166327"/>
          </a:xfrm>
        </p:spPr>
        <p:txBody>
          <a:bodyPr/>
          <a:lstStyle/>
          <a:p>
            <a:pPr algn="ctr"/>
            <a:r>
              <a:rPr lang="fi-FI"/>
              <a:t>Vuorovaikutus</a:t>
            </a:r>
          </a:p>
        </p:txBody>
      </p:sp>
      <p:sp>
        <p:nvSpPr>
          <p:cNvPr id="4" name="Tekstin paikkamerkki 3">
            <a:extLst>
              <a:ext uri="{FF2B5EF4-FFF2-40B4-BE49-F238E27FC236}">
                <a16:creationId xmlns:a16="http://schemas.microsoft.com/office/drawing/2014/main" id="{E349DF48-1B6A-7854-94BD-FAAFE05F55BE}"/>
              </a:ext>
            </a:extLst>
          </p:cNvPr>
          <p:cNvSpPr>
            <a:spLocks noGrp="1"/>
          </p:cNvSpPr>
          <p:nvPr>
            <p:ph type="body" sz="half" idx="2"/>
          </p:nvPr>
        </p:nvSpPr>
        <p:spPr>
          <a:xfrm>
            <a:off x="724646" y="1436914"/>
            <a:ext cx="4323216" cy="5150498"/>
          </a:xfrm>
        </p:spPr>
        <p:txBody>
          <a:bodyPr>
            <a:normAutofit fontScale="85000" lnSpcReduction="20000"/>
          </a:bodyPr>
          <a:lstStyle/>
          <a:p>
            <a:pPr marL="285750" indent="-285750">
              <a:buFont typeface="Arial" panose="020B0604020202020204" pitchFamily="34" charset="0"/>
              <a:buChar char="•"/>
            </a:pPr>
            <a:r>
              <a:rPr lang="fi-FI"/>
              <a:t>Vuorovaikutus AINA ohjauksessa keskiössä</a:t>
            </a:r>
          </a:p>
          <a:p>
            <a:pPr marL="285750" indent="-285750">
              <a:buFont typeface="Arial" panose="020B0604020202020204" pitchFamily="34" charset="0"/>
              <a:buChar char="•"/>
            </a:pPr>
            <a:r>
              <a:rPr lang="fi-FI"/>
              <a:t>Ohjaajan tulee olla vuorovaikutuksen asiantuntija</a:t>
            </a:r>
          </a:p>
          <a:p>
            <a:pPr marL="742950" lvl="1" indent="-285750">
              <a:buFont typeface="Arial" panose="020B0604020202020204" pitchFamily="34" charset="0"/>
              <a:buChar char="•"/>
            </a:pPr>
            <a:r>
              <a:rPr lang="fi-FI"/>
              <a:t>Ohjaaja auttaa asiakasta käsittelemään tekojaan ja itseään antamalla ohjattavalle aikaa ja huomiota sekä kunnioitusta</a:t>
            </a:r>
          </a:p>
          <a:p>
            <a:pPr marL="285750" indent="-285750">
              <a:buFont typeface="Arial" panose="020B0604020202020204" pitchFamily="34" charset="0"/>
              <a:buChar char="•"/>
            </a:pPr>
            <a:r>
              <a:rPr lang="fi-FI"/>
              <a:t>Ohjaus verkossa tuo ohjaajan uuden tilanteen eteen: miten läheinen vuorovaikutussuhde saavutetaan olematta fyysisesti samassa tilassa?</a:t>
            </a:r>
          </a:p>
          <a:p>
            <a:pPr marL="285750" indent="-285750">
              <a:buFont typeface="Arial" panose="020B0604020202020204" pitchFamily="34" charset="0"/>
              <a:buChar char="•"/>
            </a:pPr>
            <a:r>
              <a:rPr lang="fi-FI"/>
              <a:t>Verkko-ohjauksessa keskustelukumppanista ja hänen tilastaan muodostetaan kuva erilaisten vihjeiden avulla kuin kasvokkain tavatessa</a:t>
            </a:r>
          </a:p>
          <a:p>
            <a:pPr marL="742950" lvl="1" indent="-285750">
              <a:buFont typeface="Arial" panose="020B0604020202020204" pitchFamily="34" charset="0"/>
              <a:buChar char="•"/>
            </a:pPr>
            <a:r>
              <a:rPr lang="fi-FI"/>
              <a:t>Nonverbaalisen viestinnän vihjeet mahdollisesti rajoitetumpia </a:t>
            </a:r>
            <a:r>
              <a:rPr lang="fi-FI">
                <a:sym typeface="Wingdings" panose="05000000000000000000" pitchFamily="2" charset="2"/>
              </a:rPr>
              <a:t> ohjaajan huoli, että jotain tärkeää jää huomaamatta, kun kaikki aistit eivät ole havainnoinnissa käytössä</a:t>
            </a:r>
            <a:endParaRPr lang="fi-FI"/>
          </a:p>
          <a:p>
            <a:pPr marL="285750" indent="-285750">
              <a:buFont typeface="Arial" panose="020B0604020202020204" pitchFamily="34" charset="0"/>
              <a:buChar char="•"/>
            </a:pPr>
            <a:r>
              <a:rPr lang="fi-FI"/>
              <a:t>Hyvällä ennakkovalmistautumisella voidaan parantaa verkko-ohjauksen vuorovaikutustilanteen onnistumismahdollisuuksia</a:t>
            </a:r>
          </a:p>
        </p:txBody>
      </p:sp>
      <p:pic>
        <p:nvPicPr>
          <p:cNvPr id="5" name="Kuvan paikkamerkki 5" descr="metsä">
            <a:extLst>
              <a:ext uri="{FF2B5EF4-FFF2-40B4-BE49-F238E27FC236}">
                <a16:creationId xmlns:a16="http://schemas.microsoft.com/office/drawing/2014/main" id="{52617CF8-9DF4-A7F4-2373-91819A89375F}"/>
              </a:ext>
            </a:extLst>
          </p:cNvPr>
          <p:cNvPicPr>
            <a:picLocks noGrp="1" noChangeAspect="1"/>
          </p:cNvPicPr>
          <p:nvPr>
            <p:ph type="pic" idx="1"/>
          </p:nvPr>
        </p:nvPicPr>
        <p:blipFill>
          <a:blip r:embed="rId2" cstate="screen">
            <a:extLst>
              <a:ext uri="{28A0092B-C50C-407E-A947-70E740481C1C}">
                <a14:useLocalDpi xmlns:a14="http://schemas.microsoft.com/office/drawing/2010/main" val="0"/>
              </a:ext>
            </a:extLst>
          </a:blip>
          <a:srcRect l="13517" r="13517"/>
          <a:stretch/>
        </p:blipFill>
        <p:spPr>
          <a:xfrm>
            <a:off x="5344636" y="931415"/>
            <a:ext cx="6172200" cy="4992687"/>
          </a:xfrm>
        </p:spPr>
      </p:pic>
    </p:spTree>
    <p:extLst>
      <p:ext uri="{BB962C8B-B14F-4D97-AF65-F5344CB8AC3E}">
        <p14:creationId xmlns:p14="http://schemas.microsoft.com/office/powerpoint/2010/main" val="3410610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1BB86B64-AF8B-123C-5248-96E622FF7492}"/>
              </a:ext>
            </a:extLst>
          </p:cNvPr>
          <p:cNvSpPr>
            <a:spLocks noGrp="1"/>
          </p:cNvSpPr>
          <p:nvPr>
            <p:ph sz="half" idx="1"/>
          </p:nvPr>
        </p:nvSpPr>
        <p:spPr/>
        <p:txBody>
          <a:bodyPr vert="horz" lIns="91440" tIns="45720" rIns="91440" bIns="45720" rtlCol="0" anchor="t">
            <a:normAutofit lnSpcReduction="10000"/>
          </a:bodyPr>
          <a:lstStyle/>
          <a:p>
            <a:r>
              <a:rPr lang="fi-FI" dirty="0">
                <a:solidFill>
                  <a:srgbClr val="E2D4CA">
                    <a:alpha val="85000"/>
                  </a:srgbClr>
                </a:solidFill>
              </a:rPr>
              <a:t>Asiakkaan kognitiivinen taso</a:t>
            </a:r>
          </a:p>
          <a:p>
            <a:r>
              <a:rPr lang="fi-FI" dirty="0">
                <a:solidFill>
                  <a:srgbClr val="E2D4CA">
                    <a:alpha val="85000"/>
                  </a:srgbClr>
                </a:solidFill>
              </a:rPr>
              <a:t>Luottamuksellisen hoitosuhteen luominen</a:t>
            </a:r>
          </a:p>
          <a:p>
            <a:pPr lvl="1"/>
            <a:r>
              <a:rPr lang="fi-FI" b="0" dirty="0">
                <a:solidFill>
                  <a:srgbClr val="E2D4CA"/>
                </a:solidFill>
                <a:ea typeface="+mn-lt"/>
                <a:cs typeface="+mn-lt"/>
              </a:rPr>
              <a:t>Vastaanottotilanteesta luotava turvallinen, luotettava ja kiireetön</a:t>
            </a:r>
            <a:endParaRPr lang="fi-FI" dirty="0">
              <a:solidFill>
                <a:srgbClr val="E2D4CA"/>
              </a:solidFill>
              <a:ea typeface="+mn-lt"/>
              <a:cs typeface="+mn-lt"/>
            </a:endParaRPr>
          </a:p>
          <a:p>
            <a:r>
              <a:rPr lang="fi-FI" dirty="0">
                <a:solidFill>
                  <a:srgbClr val="E2D4CA">
                    <a:alpha val="85000"/>
                  </a:srgbClr>
                </a:solidFill>
              </a:rPr>
              <a:t>Yhtäaikaiset haasteet asiakkaan terveydentilassa</a:t>
            </a:r>
          </a:p>
          <a:p>
            <a:pPr lvl="1">
              <a:buSzPct val="80000"/>
            </a:pPr>
            <a:r>
              <a:rPr lang="fi-FI" b="0" dirty="0">
                <a:solidFill>
                  <a:srgbClr val="E2D4CA">
                    <a:alpha val="85000"/>
                  </a:srgbClr>
                </a:solidFill>
              </a:rPr>
              <a:t>Onko etäyhteydellä tapahtuva hoito riittävä?</a:t>
            </a:r>
          </a:p>
          <a:p>
            <a:r>
              <a:rPr lang="fi-FI" dirty="0">
                <a:solidFill>
                  <a:srgbClr val="E2D4CA">
                    <a:alpha val="85000"/>
                  </a:srgbClr>
                </a:solidFill>
              </a:rPr>
              <a:t>Asiakkaalla velvollisuus arvioida itse hoidon riittävyyttä</a:t>
            </a:r>
          </a:p>
          <a:p>
            <a:endParaRPr lang="fi-FI" dirty="0">
              <a:solidFill>
                <a:srgbClr val="E2D4CA">
                  <a:alpha val="85000"/>
                </a:srgbClr>
              </a:solidFill>
            </a:endParaRPr>
          </a:p>
          <a:p>
            <a:endParaRPr lang="fi-FI" dirty="0">
              <a:solidFill>
                <a:srgbClr val="E2D4CA">
                  <a:alpha val="85000"/>
                </a:srgbClr>
              </a:solidFill>
            </a:endParaRPr>
          </a:p>
        </p:txBody>
      </p:sp>
      <p:sp>
        <p:nvSpPr>
          <p:cNvPr id="3" name="Sisällön paikkamerkki 2">
            <a:extLst>
              <a:ext uri="{FF2B5EF4-FFF2-40B4-BE49-F238E27FC236}">
                <a16:creationId xmlns:a16="http://schemas.microsoft.com/office/drawing/2014/main" id="{967D230C-DDD2-D306-9E06-09BC6829C822}"/>
              </a:ext>
            </a:extLst>
          </p:cNvPr>
          <p:cNvSpPr>
            <a:spLocks noGrp="1"/>
          </p:cNvSpPr>
          <p:nvPr>
            <p:ph sz="half" idx="2"/>
          </p:nvPr>
        </p:nvSpPr>
        <p:spPr/>
        <p:txBody>
          <a:bodyPr vert="horz" lIns="91440" tIns="45720" rIns="91440" bIns="45720" rtlCol="0" anchor="t">
            <a:normAutofit lnSpcReduction="10000"/>
          </a:bodyPr>
          <a:lstStyle/>
          <a:p>
            <a:r>
              <a:rPr lang="fi-FI" dirty="0">
                <a:solidFill>
                  <a:srgbClr val="E2D4CA">
                    <a:alpha val="85000"/>
                  </a:srgbClr>
                </a:solidFill>
              </a:rPr>
              <a:t>Hoitokontaktin aloitus (etänä vs. läsnä)</a:t>
            </a:r>
          </a:p>
          <a:p>
            <a:r>
              <a:rPr lang="fi-FI" dirty="0">
                <a:solidFill>
                  <a:srgbClr val="E2D4CA">
                    <a:alpha val="85000"/>
                  </a:srgbClr>
                </a:solidFill>
              </a:rPr>
              <a:t>Asiakkaalta vaadittavia piirteitä:</a:t>
            </a:r>
          </a:p>
          <a:p>
            <a:pPr lvl="1">
              <a:buSzPct val="80000"/>
            </a:pPr>
            <a:r>
              <a:rPr lang="fi-FI" b="0" dirty="0">
                <a:solidFill>
                  <a:srgbClr val="E2D4CA">
                    <a:alpha val="85000"/>
                  </a:srgbClr>
                </a:solidFill>
              </a:rPr>
              <a:t>Oma-aloitteisuus</a:t>
            </a:r>
          </a:p>
          <a:p>
            <a:pPr lvl="1"/>
            <a:r>
              <a:rPr lang="fi-FI" b="0" dirty="0">
                <a:solidFill>
                  <a:srgbClr val="E2D4CA">
                    <a:alpha val="85000"/>
                  </a:srgbClr>
                </a:solidFill>
              </a:rPr>
              <a:t>Digitaitoisuus</a:t>
            </a:r>
          </a:p>
          <a:p>
            <a:pPr lvl="1"/>
            <a:r>
              <a:rPr lang="fi-FI" b="0" dirty="0">
                <a:solidFill>
                  <a:srgbClr val="E2D4CA">
                    <a:alpha val="85000"/>
                  </a:srgbClr>
                </a:solidFill>
              </a:rPr>
              <a:t>Motivaatio</a:t>
            </a:r>
          </a:p>
          <a:p>
            <a:pPr lvl="1"/>
            <a:r>
              <a:rPr lang="fi-FI" b="0" dirty="0">
                <a:solidFill>
                  <a:srgbClr val="E2D4CA">
                    <a:alpha val="85000"/>
                  </a:srgbClr>
                </a:solidFill>
              </a:rPr>
              <a:t>Tarvittava välineistö (tietokone)</a:t>
            </a:r>
          </a:p>
          <a:p>
            <a:pPr lvl="1"/>
            <a:endParaRPr lang="fi-FI" b="0" dirty="0">
              <a:solidFill>
                <a:srgbClr val="E2D4CA">
                  <a:alpha val="85000"/>
                </a:srgbClr>
              </a:solidFill>
            </a:endParaRPr>
          </a:p>
        </p:txBody>
      </p:sp>
      <p:sp>
        <p:nvSpPr>
          <p:cNvPr id="4" name="Otsikko 3">
            <a:extLst>
              <a:ext uri="{FF2B5EF4-FFF2-40B4-BE49-F238E27FC236}">
                <a16:creationId xmlns:a16="http://schemas.microsoft.com/office/drawing/2014/main" id="{CCB43AE8-B127-F5B7-6A33-C1AEF09B92D1}"/>
              </a:ext>
            </a:extLst>
          </p:cNvPr>
          <p:cNvSpPr>
            <a:spLocks noGrp="1"/>
          </p:cNvSpPr>
          <p:nvPr>
            <p:ph type="title"/>
          </p:nvPr>
        </p:nvSpPr>
        <p:spPr/>
        <p:txBody>
          <a:bodyPr/>
          <a:lstStyle/>
          <a:p>
            <a:r>
              <a:rPr lang="fi-FI" dirty="0">
                <a:solidFill>
                  <a:srgbClr val="E2D4CA">
                    <a:alpha val="75000"/>
                  </a:srgbClr>
                </a:solidFill>
              </a:rPr>
              <a:t>Etävastaanottoon liittyviä erityishuomioita</a:t>
            </a:r>
            <a:endParaRPr lang="fi-FI" dirty="0"/>
          </a:p>
        </p:txBody>
      </p:sp>
    </p:spTree>
    <p:extLst>
      <p:ext uri="{BB962C8B-B14F-4D97-AF65-F5344CB8AC3E}">
        <p14:creationId xmlns:p14="http://schemas.microsoft.com/office/powerpoint/2010/main" val="1063282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F03425-F75F-3C1A-D2C4-6D2C82224532}"/>
              </a:ext>
            </a:extLst>
          </p:cNvPr>
          <p:cNvSpPr>
            <a:spLocks noGrp="1"/>
          </p:cNvSpPr>
          <p:nvPr>
            <p:ph type="title"/>
          </p:nvPr>
        </p:nvSpPr>
        <p:spPr>
          <a:xfrm>
            <a:off x="839788" y="114852"/>
            <a:ext cx="3932237" cy="1600200"/>
          </a:xfrm>
        </p:spPr>
        <p:txBody>
          <a:bodyPr/>
          <a:lstStyle/>
          <a:p>
            <a:r>
              <a:rPr lang="fi-FI" dirty="0">
                <a:solidFill>
                  <a:srgbClr val="E2D4CA">
                    <a:alpha val="75000"/>
                  </a:srgbClr>
                </a:solidFill>
              </a:rPr>
              <a:t>Etähoidon hyötyjä</a:t>
            </a:r>
          </a:p>
        </p:txBody>
      </p:sp>
      <p:pic>
        <p:nvPicPr>
          <p:cNvPr id="5" name="Kuva 5" descr="Kuva, joka sisältää kohteen ruoho, puu, piha-, kasvi&#10;&#10;Kuvaus luotu automaattisesti">
            <a:extLst>
              <a:ext uri="{FF2B5EF4-FFF2-40B4-BE49-F238E27FC236}">
                <a16:creationId xmlns:a16="http://schemas.microsoft.com/office/drawing/2014/main" id="{BDE83C5D-14E3-F30E-37D1-668BA87642A0}"/>
              </a:ext>
            </a:extLst>
          </p:cNvPr>
          <p:cNvPicPr>
            <a:picLocks noGrp="1" noChangeAspect="1"/>
          </p:cNvPicPr>
          <p:nvPr>
            <p:ph type="pic" idx="1"/>
          </p:nvPr>
        </p:nvPicPr>
        <p:blipFill rotWithShape="1">
          <a:blip r:embed="rId2"/>
          <a:srcRect t="13664" b="13664"/>
          <a:stretch/>
        </p:blipFill>
        <p:spPr>
          <a:xfrm>
            <a:off x="838200" y="2055813"/>
            <a:ext cx="3937000" cy="3814762"/>
          </a:xfrm>
        </p:spPr>
      </p:pic>
      <p:sp>
        <p:nvSpPr>
          <p:cNvPr id="4" name="Tekstin paikkamerkki 3">
            <a:extLst>
              <a:ext uri="{FF2B5EF4-FFF2-40B4-BE49-F238E27FC236}">
                <a16:creationId xmlns:a16="http://schemas.microsoft.com/office/drawing/2014/main" id="{FF78C303-9614-128F-E1CF-032AB9169AF7}"/>
              </a:ext>
            </a:extLst>
          </p:cNvPr>
          <p:cNvSpPr>
            <a:spLocks noGrp="1"/>
          </p:cNvSpPr>
          <p:nvPr>
            <p:ph type="body" sz="half" idx="2"/>
          </p:nvPr>
        </p:nvSpPr>
        <p:spPr>
          <a:xfrm>
            <a:off x="5085217" y="751115"/>
            <a:ext cx="6505223" cy="5513717"/>
          </a:xfrm>
        </p:spPr>
        <p:txBody>
          <a:bodyPr vert="horz" lIns="91440" tIns="45720" rIns="91440" bIns="45720" rtlCol="0" anchor="t">
            <a:normAutofit lnSpcReduction="10000"/>
          </a:bodyPr>
          <a:lstStyle/>
          <a:p>
            <a:pPr marL="285750" indent="-285750">
              <a:buChar char="•"/>
            </a:pPr>
            <a:r>
              <a:rPr lang="fi-FI" dirty="0">
                <a:solidFill>
                  <a:srgbClr val="E2D4CA">
                    <a:alpha val="85000"/>
                  </a:srgbClr>
                </a:solidFill>
              </a:rPr>
              <a:t>Parantaa palveluiden saavutettavuutta</a:t>
            </a:r>
          </a:p>
          <a:p>
            <a:pPr marL="285750" indent="-285750">
              <a:buChar char="•"/>
            </a:pPr>
            <a:r>
              <a:rPr lang="fi-FI" dirty="0">
                <a:solidFill>
                  <a:srgbClr val="E2D4CA">
                    <a:alpha val="85000"/>
                  </a:srgbClr>
                </a:solidFill>
              </a:rPr>
              <a:t>Asiakaslähtöistä</a:t>
            </a:r>
          </a:p>
          <a:p>
            <a:pPr marL="285750" indent="-285750">
              <a:buChar char="•"/>
            </a:pPr>
            <a:r>
              <a:rPr lang="fi-FI" dirty="0">
                <a:solidFill>
                  <a:srgbClr val="E2D4CA">
                    <a:alpha val="85000"/>
                  </a:srgbClr>
                </a:solidFill>
              </a:rPr>
              <a:t>Joustavaa</a:t>
            </a:r>
          </a:p>
          <a:p>
            <a:pPr marL="285750" indent="-285750">
              <a:buChar char="•"/>
            </a:pPr>
            <a:r>
              <a:rPr lang="fi-FI" dirty="0">
                <a:solidFill>
                  <a:srgbClr val="E2D4CA">
                    <a:alpha val="85000"/>
                  </a:srgbClr>
                </a:solidFill>
              </a:rPr>
              <a:t>Voi olla yhtä tehokasta kuin fyysisessä kontaktissa tapahtuva hoito</a:t>
            </a:r>
          </a:p>
          <a:p>
            <a:pPr marL="285750" indent="-285750">
              <a:buChar char="•"/>
            </a:pPr>
            <a:r>
              <a:rPr lang="fi-FI" dirty="0">
                <a:solidFill>
                  <a:srgbClr val="E2D4CA">
                    <a:alpha val="85000"/>
                  </a:srgbClr>
                </a:solidFill>
              </a:rPr>
              <a:t>Hoito oikea-aikaista</a:t>
            </a:r>
          </a:p>
          <a:p>
            <a:pPr marL="285750" indent="-285750">
              <a:buChar char="•"/>
            </a:pPr>
            <a:r>
              <a:rPr lang="fi-FI" dirty="0">
                <a:solidFill>
                  <a:srgbClr val="E2D4CA">
                    <a:alpha val="85000"/>
                  </a:srgbClr>
                </a:solidFill>
              </a:rPr>
              <a:t>Asiakas kohdataan ympäristössä, jossa toipuminen tapahtuu</a:t>
            </a:r>
          </a:p>
          <a:p>
            <a:pPr marL="285750" indent="-285750">
              <a:buChar char="•"/>
            </a:pPr>
            <a:r>
              <a:rPr lang="fi-FI" dirty="0">
                <a:solidFill>
                  <a:srgbClr val="E2D4CA">
                    <a:alpha val="85000"/>
                  </a:srgbClr>
                </a:solidFill>
              </a:rPr>
              <a:t>Vastuunottaminen omasta hoidosta; Asiakkaan aktiivisuudella ja motivaatiolla merkittävä rooli hoidon onnistumisen kannalta</a:t>
            </a:r>
          </a:p>
          <a:p>
            <a:pPr marL="285750" indent="-285750">
              <a:buChar char="•"/>
            </a:pPr>
            <a:r>
              <a:rPr lang="fi-FI" dirty="0">
                <a:solidFill>
                  <a:srgbClr val="E2D4CA">
                    <a:alpha val="85000"/>
                  </a:srgbClr>
                </a:solidFill>
              </a:rPr>
              <a:t>Hoitoon sitoutuminen asiakkaiden kohdalla, joiden on vaikea saapua vastaanotolle</a:t>
            </a:r>
          </a:p>
          <a:p>
            <a:pPr marL="285750" indent="-285750">
              <a:buChar char="•"/>
            </a:pPr>
            <a:r>
              <a:rPr lang="fi-FI" dirty="0">
                <a:solidFill>
                  <a:srgbClr val="E2D4CA">
                    <a:alpha val="85000"/>
                  </a:srgbClr>
                </a:solidFill>
              </a:rPr>
              <a:t>Hoidon suunnittelu ja toteutus asiakkaan tarpeiden ja tavoitteiden mukaan</a:t>
            </a:r>
          </a:p>
          <a:p>
            <a:pPr marL="285750" indent="-285750">
              <a:buChar char="•"/>
            </a:pPr>
            <a:r>
              <a:rPr lang="fi-FI" dirty="0">
                <a:solidFill>
                  <a:srgbClr val="E2D4CA">
                    <a:alpha val="85000"/>
                  </a:srgbClr>
                </a:solidFill>
              </a:rPr>
              <a:t>Altistusharjoitusten toteuttaminen</a:t>
            </a:r>
          </a:p>
          <a:p>
            <a:pPr marL="285750" indent="-285750">
              <a:buChar char="•"/>
            </a:pPr>
            <a:r>
              <a:rPr lang="fi-FI" dirty="0">
                <a:solidFill>
                  <a:srgbClr val="E2D4CA">
                    <a:alpha val="85000"/>
                  </a:srgbClr>
                </a:solidFill>
              </a:rPr>
              <a:t>Kustannustehokasta</a:t>
            </a:r>
          </a:p>
          <a:p>
            <a:pPr marL="285750" indent="-285750">
              <a:buChar char="•"/>
            </a:pPr>
            <a:endParaRPr lang="fi-FI" dirty="0">
              <a:solidFill>
                <a:srgbClr val="E2D4CA">
                  <a:alpha val="85000"/>
                </a:srgbClr>
              </a:solidFill>
            </a:endParaRPr>
          </a:p>
          <a:p>
            <a:pPr marL="285750" indent="-285750">
              <a:buChar char="•"/>
            </a:pPr>
            <a:endParaRPr lang="fi-FI" dirty="0">
              <a:solidFill>
                <a:srgbClr val="E2D4CA">
                  <a:alpha val="85000"/>
                </a:srgbClr>
              </a:solidFill>
            </a:endParaRPr>
          </a:p>
        </p:txBody>
      </p:sp>
    </p:spTree>
    <p:extLst>
      <p:ext uri="{BB962C8B-B14F-4D97-AF65-F5344CB8AC3E}">
        <p14:creationId xmlns:p14="http://schemas.microsoft.com/office/powerpoint/2010/main" val="3409287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6CE6B9C5-2F53-2EF0-4990-0FFB910417B3}"/>
              </a:ext>
            </a:extLst>
          </p:cNvPr>
          <p:cNvSpPr>
            <a:spLocks noGrp="1"/>
          </p:cNvSpPr>
          <p:nvPr>
            <p:ph sz="half" idx="1"/>
          </p:nvPr>
        </p:nvSpPr>
        <p:spPr>
          <a:xfrm>
            <a:off x="838200" y="1811756"/>
            <a:ext cx="5181600" cy="4365207"/>
          </a:xfrm>
        </p:spPr>
        <p:txBody>
          <a:bodyPr vert="horz" lIns="91440" tIns="45720" rIns="91440" bIns="45720" rtlCol="0" anchor="t">
            <a:normAutofit lnSpcReduction="10000"/>
          </a:bodyPr>
          <a:lstStyle/>
          <a:p>
            <a:pPr marL="285750" indent="-285750">
              <a:lnSpc>
                <a:spcPct val="110000"/>
              </a:lnSpc>
              <a:buChar char="•"/>
            </a:pPr>
            <a:r>
              <a:rPr lang="fi-FI" sz="1700" dirty="0"/>
              <a:t>Luottamuksellisen hoitosuhteen luominen</a:t>
            </a:r>
          </a:p>
          <a:p>
            <a:pPr marL="285750" indent="-285750">
              <a:lnSpc>
                <a:spcPct val="110000"/>
              </a:lnSpc>
              <a:buChar char="•"/>
            </a:pPr>
            <a:r>
              <a:rPr lang="fi-FI" sz="1700" dirty="0"/>
              <a:t>Non-verbaalisen vuorovaikutuksen puuttuminen</a:t>
            </a:r>
            <a:endParaRPr lang="fi-FI" sz="1700" dirty="0">
              <a:solidFill>
                <a:srgbClr val="E2D4CA">
                  <a:alpha val="85000"/>
                </a:srgbClr>
              </a:solidFill>
            </a:endParaRPr>
          </a:p>
          <a:p>
            <a:pPr lvl="1">
              <a:lnSpc>
                <a:spcPct val="110000"/>
              </a:lnSpc>
              <a:buChar char="•"/>
            </a:pPr>
            <a:r>
              <a:rPr lang="fi-FI" sz="1700" b="0" dirty="0"/>
              <a:t> Asiakkaan yleinen habitus jää näkemättä</a:t>
            </a:r>
            <a:endParaRPr lang="fi-FI" sz="1700" b="0" dirty="0">
              <a:solidFill>
                <a:srgbClr val="E2D4CA">
                  <a:alpha val="85000"/>
                </a:srgbClr>
              </a:solidFill>
            </a:endParaRPr>
          </a:p>
          <a:p>
            <a:pPr lvl="1">
              <a:lnSpc>
                <a:spcPct val="110000"/>
              </a:lnSpc>
              <a:buFont typeface="Arial"/>
              <a:buChar char="•"/>
            </a:pPr>
            <a:r>
              <a:rPr lang="fi-FI" sz="1700" b="0" dirty="0"/>
              <a:t> Asioiden sanoittaminen tärkeää</a:t>
            </a:r>
            <a:endParaRPr lang="fi-FI" sz="1700" b="0" dirty="0">
              <a:solidFill>
                <a:srgbClr val="E2D4CA">
                  <a:alpha val="85000"/>
                </a:srgbClr>
              </a:solidFill>
            </a:endParaRPr>
          </a:p>
          <a:p>
            <a:pPr marL="285750" indent="-285750">
              <a:lnSpc>
                <a:spcPct val="110000"/>
              </a:lnSpc>
              <a:buChar char="•"/>
            </a:pPr>
            <a:r>
              <a:rPr lang="fi-FI" sz="1700" dirty="0"/>
              <a:t>Kaikkea ei ole mahdollista tehdä etänä (esim. Puhallutus)</a:t>
            </a:r>
            <a:endParaRPr lang="fi-FI" sz="1700" dirty="0">
              <a:solidFill>
                <a:srgbClr val="E2D4CA">
                  <a:alpha val="85000"/>
                </a:srgbClr>
              </a:solidFill>
            </a:endParaRPr>
          </a:p>
          <a:p>
            <a:pPr marL="285750" indent="-285750">
              <a:lnSpc>
                <a:spcPct val="110000"/>
              </a:lnSpc>
              <a:buChar char="•"/>
            </a:pPr>
            <a:r>
              <a:rPr lang="fi-FI" sz="1700" dirty="0"/>
              <a:t>Vastuunottaminen omasta hoidosta</a:t>
            </a:r>
            <a:endParaRPr lang="fi-FI" sz="1700" dirty="0">
              <a:solidFill>
                <a:srgbClr val="E2D4CA">
                  <a:alpha val="85000"/>
                </a:srgbClr>
              </a:solidFill>
            </a:endParaRPr>
          </a:p>
          <a:p>
            <a:pPr marL="285750" indent="-285750">
              <a:lnSpc>
                <a:spcPct val="110000"/>
              </a:lnSpc>
              <a:buChar char="•"/>
            </a:pPr>
            <a:r>
              <a:rPr lang="fi-FI" sz="1700" dirty="0"/>
              <a:t>Puutteelliset digitaidot</a:t>
            </a:r>
            <a:endParaRPr lang="fi-FI" sz="1700" dirty="0">
              <a:solidFill>
                <a:srgbClr val="E2D4CA">
                  <a:alpha val="85000"/>
                </a:srgbClr>
              </a:solidFill>
            </a:endParaRPr>
          </a:p>
          <a:p>
            <a:pPr marL="285750" indent="-285750">
              <a:lnSpc>
                <a:spcPct val="110000"/>
              </a:lnSpc>
            </a:pPr>
            <a:r>
              <a:rPr lang="fi-FI" sz="1700" dirty="0">
                <a:solidFill>
                  <a:srgbClr val="E2D4CA">
                    <a:alpha val="85000"/>
                  </a:srgbClr>
                </a:solidFill>
              </a:rPr>
              <a:t>Tietotekniset haasteet</a:t>
            </a:r>
            <a:endParaRPr lang="fi-FI" sz="1700" dirty="0"/>
          </a:p>
          <a:p>
            <a:pPr marL="285750" indent="-285750">
              <a:lnSpc>
                <a:spcPct val="110000"/>
              </a:lnSpc>
              <a:buChar char="•"/>
            </a:pPr>
            <a:r>
              <a:rPr lang="fi-FI" sz="1700" dirty="0"/>
              <a:t>Asiakkaat haluavat mieluummin saapua vastaanotolle</a:t>
            </a:r>
            <a:endParaRPr lang="fi-FI" sz="1700" dirty="0">
              <a:solidFill>
                <a:srgbClr val="E2D4CA">
                  <a:alpha val="85000"/>
                </a:srgbClr>
              </a:solidFill>
            </a:endParaRPr>
          </a:p>
          <a:p>
            <a:pPr lvl="1">
              <a:lnSpc>
                <a:spcPct val="110000"/>
              </a:lnSpc>
              <a:buFont typeface="Arial" panose="020B0604020202020204" pitchFamily="34" charset="0"/>
              <a:buChar char="•"/>
            </a:pPr>
            <a:r>
              <a:rPr lang="fi-FI" sz="1700" b="0" dirty="0"/>
              <a:t> Onko etäpalveluja tarjottu riittävästi?</a:t>
            </a:r>
            <a:endParaRPr lang="fi-FI" sz="1700" b="0" dirty="0">
              <a:solidFill>
                <a:srgbClr val="E2D4CA">
                  <a:alpha val="85000"/>
                </a:srgbClr>
              </a:solidFill>
            </a:endParaRPr>
          </a:p>
        </p:txBody>
      </p:sp>
      <p:pic>
        <p:nvPicPr>
          <p:cNvPr id="5" name="Kuva 5" descr="Kuva, joka sisältää kohteen lumi, piha-, puu, luonto&#10;&#10;Kuvaus luotu automaattisesti">
            <a:extLst>
              <a:ext uri="{FF2B5EF4-FFF2-40B4-BE49-F238E27FC236}">
                <a16:creationId xmlns:a16="http://schemas.microsoft.com/office/drawing/2014/main" id="{C85AA8A2-D00A-38D0-1553-8728391FC2A7}"/>
              </a:ext>
            </a:extLst>
          </p:cNvPr>
          <p:cNvPicPr>
            <a:picLocks noGrp="1" noChangeAspect="1"/>
          </p:cNvPicPr>
          <p:nvPr>
            <p:ph sz="half" idx="2"/>
          </p:nvPr>
        </p:nvPicPr>
        <p:blipFill rotWithShape="1">
          <a:blip r:embed="rId2"/>
          <a:srcRect b="15756"/>
          <a:stretch/>
        </p:blipFill>
        <p:spPr>
          <a:xfrm>
            <a:off x="6172200" y="1811756"/>
            <a:ext cx="5181600" cy="4365207"/>
          </a:xfrm>
          <a:noFill/>
        </p:spPr>
      </p:pic>
      <p:sp>
        <p:nvSpPr>
          <p:cNvPr id="2" name="Otsikko 1">
            <a:extLst>
              <a:ext uri="{FF2B5EF4-FFF2-40B4-BE49-F238E27FC236}">
                <a16:creationId xmlns:a16="http://schemas.microsoft.com/office/drawing/2014/main" id="{25ABF965-0333-EFEE-D502-F86365FAE46A}"/>
              </a:ext>
            </a:extLst>
          </p:cNvPr>
          <p:cNvSpPr>
            <a:spLocks noGrp="1"/>
          </p:cNvSpPr>
          <p:nvPr>
            <p:ph type="title"/>
          </p:nvPr>
        </p:nvSpPr>
        <p:spPr>
          <a:xfrm>
            <a:off x="838200" y="662427"/>
            <a:ext cx="10515600" cy="819738"/>
          </a:xfrm>
        </p:spPr>
        <p:txBody>
          <a:bodyPr anchor="ctr">
            <a:normAutofit/>
          </a:bodyPr>
          <a:lstStyle/>
          <a:p>
            <a:r>
              <a:rPr lang="fi-FI"/>
              <a:t>Etähoidon haasteita</a:t>
            </a:r>
            <a:endParaRPr lang="fi-FI" dirty="0"/>
          </a:p>
        </p:txBody>
      </p:sp>
    </p:spTree>
    <p:extLst>
      <p:ext uri="{BB962C8B-B14F-4D97-AF65-F5344CB8AC3E}">
        <p14:creationId xmlns:p14="http://schemas.microsoft.com/office/powerpoint/2010/main" val="1582617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B547EB6-A59D-9D69-ADEA-5E3941855AEF}"/>
              </a:ext>
            </a:extLst>
          </p:cNvPr>
          <p:cNvSpPr>
            <a:spLocks noGrp="1"/>
          </p:cNvSpPr>
          <p:nvPr>
            <p:ph type="title"/>
          </p:nvPr>
        </p:nvSpPr>
        <p:spPr>
          <a:xfrm>
            <a:off x="485775" y="647700"/>
            <a:ext cx="3680395" cy="1403343"/>
          </a:xfrm>
        </p:spPr>
        <p:txBody>
          <a:bodyPr anchor="ctr">
            <a:normAutofit/>
          </a:bodyPr>
          <a:lstStyle/>
          <a:p>
            <a:r>
              <a:rPr lang="fi-FI"/>
              <a:t>Erikoislääkärin etäkonsultaatiot</a:t>
            </a:r>
            <a:endParaRPr lang="fi-FI" dirty="0"/>
          </a:p>
        </p:txBody>
      </p:sp>
      <p:sp>
        <p:nvSpPr>
          <p:cNvPr id="3" name="Sisällön paikkamerkki 2">
            <a:extLst>
              <a:ext uri="{FF2B5EF4-FFF2-40B4-BE49-F238E27FC236}">
                <a16:creationId xmlns:a16="http://schemas.microsoft.com/office/drawing/2014/main" id="{FF38F7E7-B2F0-8D46-DE01-080C84256D1A}"/>
              </a:ext>
            </a:extLst>
          </p:cNvPr>
          <p:cNvSpPr>
            <a:spLocks noGrp="1"/>
          </p:cNvSpPr>
          <p:nvPr>
            <p:ph idx="1"/>
          </p:nvPr>
        </p:nvSpPr>
        <p:spPr>
          <a:xfrm>
            <a:off x="647701" y="2683104"/>
            <a:ext cx="3364358" cy="3673245"/>
          </a:xfrm>
        </p:spPr>
        <p:txBody>
          <a:bodyPr vert="horz" lIns="91440" tIns="45720" rIns="91440" bIns="45720" rtlCol="0" anchor="t">
            <a:normAutofit/>
          </a:bodyPr>
          <a:lstStyle/>
          <a:p>
            <a:pPr marL="342900" indent="-342900">
              <a:lnSpc>
                <a:spcPct val="110000"/>
              </a:lnSpc>
              <a:buChar char="•"/>
            </a:pPr>
            <a:r>
              <a:rPr lang="fi-FI" sz="1300" dirty="0"/>
              <a:t>Muiden erikoisalojen lääkäreillä mahdollisuus konsultoida etänä psykiatrian erikoislääkäriä</a:t>
            </a:r>
          </a:p>
          <a:p>
            <a:pPr marL="342900" indent="-342900">
              <a:lnSpc>
                <a:spcPct val="110000"/>
              </a:lnSpc>
              <a:buChar char="•"/>
            </a:pPr>
            <a:r>
              <a:rPr lang="fi-FI" sz="1300" dirty="0"/>
              <a:t>Yhdessä asiakkaan ja hoitavan tahon kanssa videoyhteys psykiatrian erikoislääkäriin</a:t>
            </a:r>
            <a:endParaRPr lang="fi-FI" sz="1300" dirty="0">
              <a:solidFill>
                <a:srgbClr val="E2D4CA">
                  <a:alpha val="85000"/>
                </a:srgbClr>
              </a:solidFill>
            </a:endParaRPr>
          </a:p>
          <a:p>
            <a:pPr marL="342900" indent="-342900">
              <a:lnSpc>
                <a:spcPct val="110000"/>
              </a:lnSpc>
              <a:buChar char="•"/>
            </a:pPr>
            <a:r>
              <a:rPr lang="fi-FI" sz="1300" dirty="0"/>
              <a:t>Etuja: parempi hoidon saatavuus, matalampi kynnys avun saamiseen, tuttu ympäristö ja henkilökunta</a:t>
            </a:r>
            <a:endParaRPr lang="fi-FI" sz="1300" dirty="0">
              <a:solidFill>
                <a:srgbClr val="E2D4CA">
                  <a:alpha val="85000"/>
                </a:srgbClr>
              </a:solidFill>
            </a:endParaRPr>
          </a:p>
          <a:p>
            <a:pPr marL="342900" indent="-342900">
              <a:lnSpc>
                <a:spcPct val="110000"/>
              </a:lnSpc>
              <a:buChar char="•"/>
            </a:pPr>
            <a:r>
              <a:rPr lang="fi-FI" sz="1300"/>
              <a:t>Haasteita: kasvokkain kohtaamisen puuttuminen, tekniset ongelmat, organisaation haasteet</a:t>
            </a:r>
          </a:p>
          <a:p>
            <a:pPr marL="342900" indent="-342900">
              <a:lnSpc>
                <a:spcPct val="110000"/>
              </a:lnSpc>
              <a:buChar char="•"/>
            </a:pPr>
            <a:endParaRPr lang="fi-FI" sz="1300"/>
          </a:p>
        </p:txBody>
      </p:sp>
      <p:sp>
        <p:nvSpPr>
          <p:cNvPr id="6" name="Päivämäärän paikkamerkki 5">
            <a:extLst>
              <a:ext uri="{FF2B5EF4-FFF2-40B4-BE49-F238E27FC236}">
                <a16:creationId xmlns:a16="http://schemas.microsoft.com/office/drawing/2014/main" id="{A7CAA2EC-31F4-9336-95EF-966DC99A4E85}"/>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fi-FI" noProof="0"/>
              <a:t>20XX</a:t>
            </a:r>
          </a:p>
        </p:txBody>
      </p:sp>
      <p:pic>
        <p:nvPicPr>
          <p:cNvPr id="10" name="Kuva 10" descr="Kuva, joka sisältää kohteen puu, piha-, taivas, lumi&#10;&#10;Kuvaus luotu automaattisesti">
            <a:extLst>
              <a:ext uri="{FF2B5EF4-FFF2-40B4-BE49-F238E27FC236}">
                <a16:creationId xmlns:a16="http://schemas.microsoft.com/office/drawing/2014/main" id="{CDBF0A2E-17F6-C9AA-A795-1CCE40BEBB2C}"/>
              </a:ext>
            </a:extLst>
          </p:cNvPr>
          <p:cNvPicPr>
            <a:picLocks noGrp="1" noChangeAspect="1"/>
          </p:cNvPicPr>
          <p:nvPr>
            <p:ph type="pic" sz="quarter" idx="13"/>
          </p:nvPr>
        </p:nvPicPr>
        <p:blipFill rotWithShape="1">
          <a:blip r:embed="rId2"/>
          <a:srcRect r="-2" b="9962"/>
          <a:stretch/>
        </p:blipFill>
        <p:spPr>
          <a:xfrm>
            <a:off x="4575048" y="10"/>
            <a:ext cx="7616952" cy="6857990"/>
          </a:xfrm>
          <a:noFill/>
        </p:spPr>
      </p:pic>
      <p:sp>
        <p:nvSpPr>
          <p:cNvPr id="8" name="Dian numeron paikkamerkki 7">
            <a:extLst>
              <a:ext uri="{FF2B5EF4-FFF2-40B4-BE49-F238E27FC236}">
                <a16:creationId xmlns:a16="http://schemas.microsoft.com/office/drawing/2014/main" id="{68ED9186-D7C0-E12E-ED27-D3F59ADEB542}"/>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fi-FI" noProof="0" smtClean="0"/>
              <a:pPr rtl="0">
                <a:spcAft>
                  <a:spcPts val="600"/>
                </a:spcAft>
              </a:pPr>
              <a:t>15</a:t>
            </a:fld>
            <a:endParaRPr lang="fi-FI" noProof="0"/>
          </a:p>
        </p:txBody>
      </p:sp>
      <p:sp>
        <p:nvSpPr>
          <p:cNvPr id="9" name="Tekstiruutu 8">
            <a:extLst>
              <a:ext uri="{FF2B5EF4-FFF2-40B4-BE49-F238E27FC236}">
                <a16:creationId xmlns:a16="http://schemas.microsoft.com/office/drawing/2014/main" id="{B50B44AD-FA7F-9A8F-EF34-82DA726A6172}"/>
              </a:ext>
            </a:extLst>
          </p:cNvPr>
          <p:cNvSpPr txBox="1"/>
          <p:nvPr/>
        </p:nvSpPr>
        <p:spPr>
          <a:xfrm>
            <a:off x="4229595" y="240871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Tree>
    <p:extLst>
      <p:ext uri="{BB962C8B-B14F-4D97-AF65-F5344CB8AC3E}">
        <p14:creationId xmlns:p14="http://schemas.microsoft.com/office/powerpoint/2010/main" val="3946906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4DF569-BA26-E5F7-BB1C-FB5F6E4E9F0A}"/>
              </a:ext>
            </a:extLst>
          </p:cNvPr>
          <p:cNvSpPr>
            <a:spLocks noGrp="1"/>
          </p:cNvSpPr>
          <p:nvPr>
            <p:ph type="title"/>
          </p:nvPr>
        </p:nvSpPr>
        <p:spPr/>
        <p:txBody>
          <a:bodyPr/>
          <a:lstStyle/>
          <a:p>
            <a:r>
              <a:rPr lang="fi-FI" dirty="0">
                <a:solidFill>
                  <a:srgbClr val="E2D4CA">
                    <a:alpha val="75000"/>
                  </a:srgbClr>
                </a:solidFill>
              </a:rPr>
              <a:t>Näin onnistut!</a:t>
            </a:r>
            <a:endParaRPr lang="fi-FI" dirty="0"/>
          </a:p>
        </p:txBody>
      </p:sp>
      <p:sp>
        <p:nvSpPr>
          <p:cNvPr id="3" name="Sisällön paikkamerkki 2">
            <a:extLst>
              <a:ext uri="{FF2B5EF4-FFF2-40B4-BE49-F238E27FC236}">
                <a16:creationId xmlns:a16="http://schemas.microsoft.com/office/drawing/2014/main" id="{8B193743-2A2A-E60F-9839-584DF6D548E4}"/>
              </a:ext>
            </a:extLst>
          </p:cNvPr>
          <p:cNvSpPr>
            <a:spLocks noGrp="1"/>
          </p:cNvSpPr>
          <p:nvPr>
            <p:ph idx="1"/>
          </p:nvPr>
        </p:nvSpPr>
        <p:spPr/>
        <p:txBody>
          <a:bodyPr vert="horz" lIns="91440" tIns="45720" rIns="91440" bIns="45720" rtlCol="0" anchor="t">
            <a:normAutofit fontScale="62500" lnSpcReduction="20000"/>
          </a:bodyPr>
          <a:lstStyle/>
          <a:p>
            <a:pPr marL="342900" indent="-342900" algn="l">
              <a:buChar char="•"/>
            </a:pPr>
            <a:r>
              <a:rPr lang="fi-FI" dirty="0">
                <a:solidFill>
                  <a:srgbClr val="E2D4CA">
                    <a:alpha val="85000"/>
                  </a:srgbClr>
                </a:solidFill>
              </a:rPr>
              <a:t>Molemmin puolinen kunnioitus</a:t>
            </a:r>
          </a:p>
          <a:p>
            <a:pPr lvl="1">
              <a:buChar char="•"/>
            </a:pPr>
            <a:r>
              <a:rPr lang="fi-FI" sz="2000" b="0" dirty="0">
                <a:solidFill>
                  <a:srgbClr val="E2D4CA">
                    <a:alpha val="85000"/>
                  </a:srgbClr>
                </a:solidFill>
              </a:rPr>
              <a:t> Vuorovaikutus keskiössä</a:t>
            </a:r>
          </a:p>
          <a:p>
            <a:pPr lvl="1">
              <a:buChar char="•"/>
            </a:pPr>
            <a:r>
              <a:rPr lang="fi-FI" sz="2000" b="0" dirty="0">
                <a:solidFill>
                  <a:srgbClr val="E2D4CA">
                    <a:alpha val="85000"/>
                  </a:srgbClr>
                </a:solidFill>
              </a:rPr>
              <a:t> Kiireettömyyden tuntu</a:t>
            </a:r>
          </a:p>
          <a:p>
            <a:pPr marL="342900" indent="-342900" algn="l">
              <a:buChar char="•"/>
            </a:pPr>
            <a:r>
              <a:rPr lang="fi-FI" dirty="0">
                <a:solidFill>
                  <a:srgbClr val="E2D4CA">
                    <a:alpha val="85000"/>
                  </a:srgbClr>
                </a:solidFill>
              </a:rPr>
              <a:t>Ergonominen, hyvin valaistu, häiriötön tila</a:t>
            </a:r>
            <a:endParaRPr lang="fi-FI">
              <a:solidFill>
                <a:srgbClr val="E2D4CA">
                  <a:alpha val="85000"/>
                </a:srgbClr>
              </a:solidFill>
            </a:endParaRPr>
          </a:p>
          <a:p>
            <a:pPr marL="342900" indent="-342900" algn="l">
              <a:buChar char="•"/>
            </a:pPr>
            <a:r>
              <a:rPr lang="fi-FI" dirty="0">
                <a:solidFill>
                  <a:srgbClr val="E2D4CA">
                    <a:alpha val="85000"/>
                  </a:srgbClr>
                </a:solidFill>
              </a:rPr>
              <a:t>Jokaisen asiakkaan yksilöllinen arviointi etävastaanoton soveltuvuudesta</a:t>
            </a:r>
          </a:p>
          <a:p>
            <a:pPr marL="342900" indent="-342900" algn="l">
              <a:buChar char="•"/>
            </a:pPr>
            <a:r>
              <a:rPr lang="fi-FI" dirty="0">
                <a:solidFill>
                  <a:srgbClr val="E2D4CA">
                    <a:alpha val="85000"/>
                  </a:srgbClr>
                </a:solidFill>
              </a:rPr>
              <a:t>Varasuunnitelma, jos nettiyhteys katkeaa</a:t>
            </a:r>
          </a:p>
          <a:p>
            <a:pPr marL="342900" indent="-342900" algn="l">
              <a:buChar char="•"/>
            </a:pPr>
            <a:r>
              <a:rPr lang="fi-FI" dirty="0">
                <a:solidFill>
                  <a:srgbClr val="E2D4CA">
                    <a:alpha val="85000"/>
                  </a:srgbClr>
                </a:solidFill>
              </a:rPr>
              <a:t>Valviran lupa etävastaanottoihin vaaditaan</a:t>
            </a:r>
          </a:p>
        </p:txBody>
      </p:sp>
      <p:sp>
        <p:nvSpPr>
          <p:cNvPr id="4" name="Päivämäärän paikkamerkki 3">
            <a:extLst>
              <a:ext uri="{FF2B5EF4-FFF2-40B4-BE49-F238E27FC236}">
                <a16:creationId xmlns:a16="http://schemas.microsoft.com/office/drawing/2014/main" id="{3A57C011-BF4F-BB0A-BCE7-02B473BA424F}"/>
              </a:ext>
            </a:extLst>
          </p:cNvPr>
          <p:cNvSpPr>
            <a:spLocks noGrp="1"/>
          </p:cNvSpPr>
          <p:nvPr>
            <p:ph type="dt" sz="half" idx="10"/>
          </p:nvPr>
        </p:nvSpPr>
        <p:spPr/>
        <p:txBody>
          <a:bodyPr/>
          <a:lstStyle/>
          <a:p>
            <a:pPr rtl="0"/>
            <a:r>
              <a:rPr lang="fi-FI" noProof="0"/>
              <a:t>20XX</a:t>
            </a:r>
          </a:p>
        </p:txBody>
      </p:sp>
      <p:pic>
        <p:nvPicPr>
          <p:cNvPr id="8" name="Kuva 8" descr="Kuva, joka sisältää kohteen taivas, piha-, vesi, luonto&#10;&#10;Kuvaus luotu automaattisesti">
            <a:extLst>
              <a:ext uri="{FF2B5EF4-FFF2-40B4-BE49-F238E27FC236}">
                <a16:creationId xmlns:a16="http://schemas.microsoft.com/office/drawing/2014/main" id="{7BC8584E-DE56-ABBA-2574-77464A752CFC}"/>
              </a:ext>
            </a:extLst>
          </p:cNvPr>
          <p:cNvPicPr>
            <a:picLocks noGrp="1" noChangeAspect="1"/>
          </p:cNvPicPr>
          <p:nvPr>
            <p:ph type="pic" sz="quarter" idx="13"/>
          </p:nvPr>
        </p:nvPicPr>
        <p:blipFill rotWithShape="1">
          <a:blip r:embed="rId2"/>
          <a:srcRect l="23363" r="23363"/>
          <a:stretch/>
        </p:blipFill>
        <p:spPr/>
      </p:pic>
      <p:sp>
        <p:nvSpPr>
          <p:cNvPr id="6" name="Alatunnisteen paikkamerkki 5">
            <a:extLst>
              <a:ext uri="{FF2B5EF4-FFF2-40B4-BE49-F238E27FC236}">
                <a16:creationId xmlns:a16="http://schemas.microsoft.com/office/drawing/2014/main" id="{85D4A755-EB75-4082-616E-A89B69E307D9}"/>
              </a:ext>
            </a:extLst>
          </p:cNvPr>
          <p:cNvSpPr>
            <a:spLocks noGrp="1"/>
          </p:cNvSpPr>
          <p:nvPr>
            <p:ph type="ftr" sz="quarter" idx="11"/>
          </p:nvPr>
        </p:nvSpPr>
        <p:spPr/>
        <p:txBody>
          <a:bodyPr/>
          <a:lstStyle/>
          <a:p>
            <a:pPr rtl="0"/>
            <a:r>
              <a:rPr lang="fi-FI" noProof="0"/>
              <a:t>Esimerkkiteksti</a:t>
            </a:r>
          </a:p>
        </p:txBody>
      </p:sp>
      <p:sp>
        <p:nvSpPr>
          <p:cNvPr id="7" name="Dian numeron paikkamerkki 6">
            <a:extLst>
              <a:ext uri="{FF2B5EF4-FFF2-40B4-BE49-F238E27FC236}">
                <a16:creationId xmlns:a16="http://schemas.microsoft.com/office/drawing/2014/main" id="{E55FCF34-9541-C944-DE89-D38BABF5547E}"/>
              </a:ext>
            </a:extLst>
          </p:cNvPr>
          <p:cNvSpPr>
            <a:spLocks noGrp="1"/>
          </p:cNvSpPr>
          <p:nvPr>
            <p:ph type="sldNum" sz="quarter" idx="12"/>
          </p:nvPr>
        </p:nvSpPr>
        <p:spPr/>
        <p:txBody>
          <a:bodyPr/>
          <a:lstStyle/>
          <a:p>
            <a:pPr rtl="0"/>
            <a:fld id="{AE208ADF-3ADD-483D-A721-14E3EEE2C135}" type="slidenum">
              <a:rPr lang="fi-FI" noProof="0" smtClean="0"/>
              <a:t>16</a:t>
            </a:fld>
            <a:endParaRPr lang="fi-FI" noProof="0"/>
          </a:p>
        </p:txBody>
      </p:sp>
    </p:spTree>
    <p:extLst>
      <p:ext uri="{BB962C8B-B14F-4D97-AF65-F5344CB8AC3E}">
        <p14:creationId xmlns:p14="http://schemas.microsoft.com/office/powerpoint/2010/main" val="2748897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9FE449-E96C-4E0E-A449-9E0701A909E0}"/>
              </a:ext>
            </a:extLst>
          </p:cNvPr>
          <p:cNvSpPr>
            <a:spLocks noGrp="1"/>
          </p:cNvSpPr>
          <p:nvPr>
            <p:ph type="title"/>
          </p:nvPr>
        </p:nvSpPr>
        <p:spPr>
          <a:xfrm>
            <a:off x="485775" y="647700"/>
            <a:ext cx="3680395" cy="1403343"/>
          </a:xfrm>
        </p:spPr>
        <p:txBody>
          <a:bodyPr rtlCol="0"/>
          <a:lstStyle/>
          <a:p>
            <a:pPr rtl="0"/>
            <a:r>
              <a:rPr lang="fi-FI" dirty="0"/>
              <a:t>Kiitos!</a:t>
            </a:r>
          </a:p>
        </p:txBody>
      </p:sp>
      <p:pic>
        <p:nvPicPr>
          <p:cNvPr id="16" name="Kuvan paikkamerkki 5" descr="metsä">
            <a:extLst>
              <a:ext uri="{FF2B5EF4-FFF2-40B4-BE49-F238E27FC236}">
                <a16:creationId xmlns:a16="http://schemas.microsoft.com/office/drawing/2014/main" id="{474772FB-EF5F-44F3-8C06-F39CA59EF52C}"/>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val="0"/>
              </a:ext>
            </a:extLst>
          </a:blip>
          <a:srcRect/>
          <a:stretch/>
        </p:blipFill>
        <p:spPr>
          <a:xfrm>
            <a:off x="4575175" y="0"/>
            <a:ext cx="7616825" cy="6858000"/>
          </a:xfrm>
        </p:spPr>
      </p:pic>
      <p:sp>
        <p:nvSpPr>
          <p:cNvPr id="41" name="Päivämäärän paikkamerkki 40">
            <a:extLst>
              <a:ext uri="{FF2B5EF4-FFF2-40B4-BE49-F238E27FC236}">
                <a16:creationId xmlns:a16="http://schemas.microsoft.com/office/drawing/2014/main" id="{1AA0E395-EB95-4646-A4B3-EAB7C68D0B5E}"/>
              </a:ext>
            </a:extLst>
          </p:cNvPr>
          <p:cNvSpPr>
            <a:spLocks noGrp="1"/>
          </p:cNvSpPr>
          <p:nvPr>
            <p:ph type="dt" sz="half" idx="10"/>
          </p:nvPr>
        </p:nvSpPr>
        <p:spPr>
          <a:xfrm>
            <a:off x="258792" y="6356350"/>
            <a:ext cx="3322608" cy="365125"/>
          </a:xfrm>
        </p:spPr>
        <p:txBody>
          <a:bodyPr rtlCol="0"/>
          <a:lstStyle/>
          <a:p>
            <a:pPr rtl="0"/>
            <a:r>
              <a:rPr lang="fi-FI"/>
              <a:t>20XX</a:t>
            </a:r>
          </a:p>
        </p:txBody>
      </p:sp>
      <p:sp>
        <p:nvSpPr>
          <p:cNvPr id="43" name="Dian numeron paikkamerkki 42">
            <a:extLst>
              <a:ext uri="{FF2B5EF4-FFF2-40B4-BE49-F238E27FC236}">
                <a16:creationId xmlns:a16="http://schemas.microsoft.com/office/drawing/2014/main" id="{B95B4304-0747-4AD1-BD3D-E4BFD5441AF5}"/>
              </a:ext>
            </a:extLst>
          </p:cNvPr>
          <p:cNvSpPr>
            <a:spLocks noGrp="1"/>
          </p:cNvSpPr>
          <p:nvPr>
            <p:ph type="sldNum" sz="quarter" idx="12"/>
          </p:nvPr>
        </p:nvSpPr>
        <p:spPr>
          <a:xfrm>
            <a:off x="10518474" y="6356350"/>
            <a:ext cx="1414733" cy="365125"/>
          </a:xfrm>
        </p:spPr>
        <p:txBody>
          <a:bodyPr rtlCol="0"/>
          <a:lstStyle/>
          <a:p>
            <a:pPr rtl="0"/>
            <a:fld id="{AE208ADF-3ADD-483D-A721-14E3EEE2C135}" type="slidenum">
              <a:rPr lang="fi-FI" smtClean="0"/>
              <a:pPr rtl="0"/>
              <a:t>17</a:t>
            </a:fld>
            <a:endParaRPr lang="fi-FI"/>
          </a:p>
        </p:txBody>
      </p:sp>
    </p:spTree>
    <p:extLst>
      <p:ext uri="{BB962C8B-B14F-4D97-AF65-F5344CB8AC3E}">
        <p14:creationId xmlns:p14="http://schemas.microsoft.com/office/powerpoint/2010/main" val="1528177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B52B0D-6AB9-8EC7-279C-501044413B8E}"/>
              </a:ext>
            </a:extLst>
          </p:cNvPr>
          <p:cNvSpPr>
            <a:spLocks noGrp="1"/>
          </p:cNvSpPr>
          <p:nvPr>
            <p:ph type="title"/>
          </p:nvPr>
        </p:nvSpPr>
        <p:spPr>
          <a:xfrm>
            <a:off x="838200" y="576568"/>
            <a:ext cx="10515600" cy="819738"/>
          </a:xfrm>
        </p:spPr>
        <p:txBody>
          <a:bodyPr/>
          <a:lstStyle/>
          <a:p>
            <a:r>
              <a:rPr lang="fi-FI" dirty="0">
                <a:solidFill>
                  <a:srgbClr val="E2D4CA">
                    <a:alpha val="75000"/>
                  </a:srgbClr>
                </a:solidFill>
              </a:rPr>
              <a:t>Lähteet</a:t>
            </a:r>
          </a:p>
        </p:txBody>
      </p:sp>
      <p:sp>
        <p:nvSpPr>
          <p:cNvPr id="3" name="Sisällön paikkamerkki 2">
            <a:extLst>
              <a:ext uri="{FF2B5EF4-FFF2-40B4-BE49-F238E27FC236}">
                <a16:creationId xmlns:a16="http://schemas.microsoft.com/office/drawing/2014/main" id="{F6D24561-500F-40B4-2607-C201737E477B}"/>
              </a:ext>
            </a:extLst>
          </p:cNvPr>
          <p:cNvSpPr>
            <a:spLocks noGrp="1"/>
          </p:cNvSpPr>
          <p:nvPr>
            <p:ph idx="1"/>
          </p:nvPr>
        </p:nvSpPr>
        <p:spPr>
          <a:xfrm>
            <a:off x="795270" y="1932648"/>
            <a:ext cx="10515600" cy="4536499"/>
          </a:xfrm>
        </p:spPr>
        <p:txBody>
          <a:bodyPr vert="horz" lIns="91440" tIns="45720" rIns="91440" bIns="45720" rtlCol="0" anchor="t">
            <a:noAutofit/>
          </a:bodyPr>
          <a:lstStyle/>
          <a:p>
            <a:pPr marL="0" indent="0" fontAlgn="base">
              <a:buNone/>
            </a:pPr>
            <a:r>
              <a:rPr lang="fi-FI" sz="1300" dirty="0" err="1">
                <a:solidFill>
                  <a:schemeClr val="tx1">
                    <a:lumMod val="75000"/>
                  </a:schemeClr>
                </a:solidFill>
                <a:latin typeface="Garamond"/>
              </a:rPr>
              <a:t>Aschbrenner</a:t>
            </a:r>
            <a:r>
              <a:rPr lang="fi-FI" sz="1300" dirty="0">
                <a:solidFill>
                  <a:schemeClr val="tx1">
                    <a:lumMod val="75000"/>
                  </a:schemeClr>
                </a:solidFill>
                <a:latin typeface="Garamond"/>
              </a:rPr>
              <a:t>, K.; </a:t>
            </a:r>
            <a:r>
              <a:rPr lang="fi-FI" sz="1300" dirty="0" err="1">
                <a:solidFill>
                  <a:schemeClr val="tx1">
                    <a:lumMod val="75000"/>
                  </a:schemeClr>
                </a:solidFill>
                <a:latin typeface="Garamond"/>
              </a:rPr>
              <a:t>Naslund</a:t>
            </a:r>
            <a:r>
              <a:rPr lang="fi-FI" sz="1300" dirty="0">
                <a:solidFill>
                  <a:schemeClr val="tx1">
                    <a:lumMod val="75000"/>
                  </a:schemeClr>
                </a:solidFill>
                <a:latin typeface="Garamond"/>
              </a:rPr>
              <a:t>, J.; </a:t>
            </a:r>
            <a:r>
              <a:rPr lang="fi-FI" sz="1300" dirty="0" err="1">
                <a:solidFill>
                  <a:schemeClr val="tx1">
                    <a:lumMod val="75000"/>
                  </a:schemeClr>
                </a:solidFill>
                <a:latin typeface="Garamond"/>
              </a:rPr>
              <a:t>Gill</a:t>
            </a:r>
            <a:r>
              <a:rPr lang="fi-FI" sz="1300" dirty="0">
                <a:solidFill>
                  <a:schemeClr val="tx1">
                    <a:lumMod val="75000"/>
                  </a:schemeClr>
                </a:solidFill>
                <a:latin typeface="Garamond"/>
              </a:rPr>
              <a:t>, L.; </a:t>
            </a:r>
            <a:r>
              <a:rPr lang="fi-FI" sz="1300" dirty="0" err="1">
                <a:solidFill>
                  <a:schemeClr val="tx1">
                    <a:lumMod val="75000"/>
                  </a:schemeClr>
                </a:solidFill>
                <a:latin typeface="Garamond"/>
              </a:rPr>
              <a:t>Bartels</a:t>
            </a:r>
            <a:r>
              <a:rPr lang="fi-FI" sz="1300" dirty="0">
                <a:solidFill>
                  <a:schemeClr val="tx1">
                    <a:lumMod val="75000"/>
                  </a:schemeClr>
                </a:solidFill>
                <a:latin typeface="Garamond"/>
              </a:rPr>
              <a:t>, S. &amp; Ben-</a:t>
            </a:r>
            <a:r>
              <a:rPr lang="fi-FI" sz="1300" dirty="0" err="1">
                <a:solidFill>
                  <a:schemeClr val="tx1">
                    <a:lumMod val="75000"/>
                  </a:schemeClr>
                </a:solidFill>
                <a:latin typeface="Garamond"/>
              </a:rPr>
              <a:t>Zeev</a:t>
            </a:r>
            <a:r>
              <a:rPr lang="fi-FI" sz="1300" dirty="0">
                <a:solidFill>
                  <a:schemeClr val="tx1">
                    <a:lumMod val="75000"/>
                  </a:schemeClr>
                </a:solidFill>
                <a:latin typeface="Garamond"/>
              </a:rPr>
              <a:t>, D. 2016. A </a:t>
            </a:r>
            <a:r>
              <a:rPr lang="fi-FI" sz="1300" dirty="0" err="1">
                <a:solidFill>
                  <a:schemeClr val="tx1">
                    <a:lumMod val="75000"/>
                  </a:schemeClr>
                </a:solidFill>
                <a:latin typeface="Garamond"/>
              </a:rPr>
              <a:t>Qualitative</a:t>
            </a:r>
            <a:r>
              <a:rPr lang="fi-FI" sz="1300" dirty="0">
                <a:solidFill>
                  <a:schemeClr val="tx1">
                    <a:lumMod val="75000"/>
                  </a:schemeClr>
                </a:solidFill>
                <a:latin typeface="Garamond"/>
              </a:rPr>
              <a:t> </a:t>
            </a:r>
            <a:r>
              <a:rPr lang="fi-FI" sz="1300" dirty="0" err="1">
                <a:solidFill>
                  <a:schemeClr val="tx1">
                    <a:lumMod val="75000"/>
                  </a:schemeClr>
                </a:solidFill>
                <a:latin typeface="Garamond"/>
              </a:rPr>
              <a:t>Study</a:t>
            </a:r>
            <a:r>
              <a:rPr lang="fi-FI" sz="1300" dirty="0">
                <a:solidFill>
                  <a:schemeClr val="tx1">
                    <a:lumMod val="75000"/>
                  </a:schemeClr>
                </a:solidFill>
                <a:latin typeface="Garamond"/>
              </a:rPr>
              <a:t> of Client-</a:t>
            </a:r>
            <a:r>
              <a:rPr lang="fi-FI" sz="1300" dirty="0" err="1">
                <a:solidFill>
                  <a:schemeClr val="tx1">
                    <a:lumMod val="75000"/>
                  </a:schemeClr>
                </a:solidFill>
                <a:latin typeface="Garamond"/>
              </a:rPr>
              <a:t>Clinician</a:t>
            </a:r>
            <a:r>
              <a:rPr lang="fi-FI" sz="1300" dirty="0">
                <a:solidFill>
                  <a:schemeClr val="tx1">
                    <a:lumMod val="75000"/>
                  </a:schemeClr>
                </a:solidFill>
                <a:latin typeface="Garamond"/>
              </a:rPr>
              <a:t> </a:t>
            </a:r>
            <a:r>
              <a:rPr lang="fi-FI" sz="1300" dirty="0" err="1">
                <a:solidFill>
                  <a:schemeClr val="tx1">
                    <a:lumMod val="75000"/>
                  </a:schemeClr>
                </a:solidFill>
                <a:latin typeface="Garamond"/>
              </a:rPr>
              <a:t>Text</a:t>
            </a:r>
            <a:r>
              <a:rPr lang="fi-FI" sz="1300" dirty="0">
                <a:solidFill>
                  <a:schemeClr val="tx1">
                    <a:lumMod val="75000"/>
                  </a:schemeClr>
                </a:solidFill>
                <a:latin typeface="Garamond"/>
              </a:rPr>
              <a:t> </a:t>
            </a:r>
            <a:r>
              <a:rPr lang="fi-FI" sz="1300" dirty="0" err="1">
                <a:solidFill>
                  <a:schemeClr val="tx1">
                    <a:lumMod val="75000"/>
                  </a:schemeClr>
                </a:solidFill>
                <a:latin typeface="Garamond"/>
              </a:rPr>
              <a:t>Exchanges</a:t>
            </a:r>
            <a:r>
              <a:rPr lang="fi-FI" sz="1300" dirty="0">
                <a:solidFill>
                  <a:schemeClr val="tx1">
                    <a:lumMod val="75000"/>
                  </a:schemeClr>
                </a:solidFill>
                <a:latin typeface="Garamond"/>
              </a:rPr>
              <a:t> in a Mobile Health Intervention for </a:t>
            </a:r>
            <a:r>
              <a:rPr lang="fi-FI" sz="1300" dirty="0" err="1">
                <a:solidFill>
                  <a:schemeClr val="tx1">
                    <a:lumMod val="75000"/>
                  </a:schemeClr>
                </a:solidFill>
                <a:latin typeface="Garamond"/>
              </a:rPr>
              <a:t>Individuals</a:t>
            </a:r>
            <a:r>
              <a:rPr lang="fi-FI" sz="1300" dirty="0">
                <a:solidFill>
                  <a:schemeClr val="tx1">
                    <a:lumMod val="75000"/>
                  </a:schemeClr>
                </a:solidFill>
                <a:latin typeface="Garamond"/>
              </a:rPr>
              <a:t> </a:t>
            </a:r>
            <a:r>
              <a:rPr lang="fi-FI" sz="1300" dirty="0" err="1">
                <a:solidFill>
                  <a:schemeClr val="tx1">
                    <a:lumMod val="75000"/>
                  </a:schemeClr>
                </a:solidFill>
                <a:latin typeface="Garamond"/>
              </a:rPr>
              <a:t>with</a:t>
            </a:r>
            <a:r>
              <a:rPr lang="fi-FI" sz="1300" dirty="0">
                <a:solidFill>
                  <a:schemeClr val="tx1">
                    <a:lumMod val="75000"/>
                  </a:schemeClr>
                </a:solidFill>
                <a:latin typeface="Garamond"/>
              </a:rPr>
              <a:t> </a:t>
            </a:r>
            <a:r>
              <a:rPr lang="fi-FI" sz="1300" dirty="0" err="1">
                <a:solidFill>
                  <a:schemeClr val="tx1">
                    <a:lumMod val="75000"/>
                  </a:schemeClr>
                </a:solidFill>
                <a:latin typeface="Garamond"/>
              </a:rPr>
              <a:t>Psychotic</a:t>
            </a:r>
            <a:r>
              <a:rPr lang="fi-FI" sz="1300" dirty="0">
                <a:solidFill>
                  <a:schemeClr val="tx1">
                    <a:lumMod val="75000"/>
                  </a:schemeClr>
                </a:solidFill>
                <a:latin typeface="Garamond"/>
              </a:rPr>
              <a:t> </a:t>
            </a:r>
            <a:r>
              <a:rPr lang="fi-FI" sz="1300" dirty="0" err="1">
                <a:solidFill>
                  <a:schemeClr val="tx1">
                    <a:lumMod val="75000"/>
                  </a:schemeClr>
                </a:solidFill>
                <a:latin typeface="Garamond"/>
              </a:rPr>
              <a:t>Disorders</a:t>
            </a:r>
            <a:r>
              <a:rPr lang="fi-FI" sz="1300" dirty="0">
                <a:solidFill>
                  <a:schemeClr val="tx1">
                    <a:lumMod val="75000"/>
                  </a:schemeClr>
                </a:solidFill>
                <a:latin typeface="Garamond"/>
              </a:rPr>
              <a:t> and </a:t>
            </a:r>
            <a:r>
              <a:rPr lang="fi-FI" sz="1300" dirty="0" err="1">
                <a:solidFill>
                  <a:schemeClr val="tx1">
                    <a:lumMod val="75000"/>
                  </a:schemeClr>
                </a:solidFill>
                <a:latin typeface="Garamond"/>
              </a:rPr>
              <a:t>Substance</a:t>
            </a:r>
            <a:r>
              <a:rPr lang="fi-FI" sz="1300" dirty="0">
                <a:solidFill>
                  <a:schemeClr val="tx1">
                    <a:lumMod val="75000"/>
                  </a:schemeClr>
                </a:solidFill>
                <a:latin typeface="Garamond"/>
              </a:rPr>
              <a:t> </a:t>
            </a:r>
            <a:r>
              <a:rPr lang="fi-FI" sz="1300" dirty="0" err="1">
                <a:solidFill>
                  <a:schemeClr val="tx1">
                    <a:lumMod val="75000"/>
                  </a:schemeClr>
                </a:solidFill>
                <a:latin typeface="Garamond"/>
              </a:rPr>
              <a:t>Use</a:t>
            </a:r>
            <a:r>
              <a:rPr lang="fi-FI" sz="1300" dirty="0">
                <a:solidFill>
                  <a:schemeClr val="tx1">
                    <a:lumMod val="75000"/>
                  </a:schemeClr>
                </a:solidFill>
                <a:latin typeface="Garamond"/>
              </a:rPr>
              <a:t>. J Dual </a:t>
            </a:r>
            <a:r>
              <a:rPr lang="fi-FI" sz="1300" dirty="0" err="1">
                <a:solidFill>
                  <a:schemeClr val="tx1">
                    <a:lumMod val="75000"/>
                  </a:schemeClr>
                </a:solidFill>
                <a:latin typeface="Garamond"/>
              </a:rPr>
              <a:t>Diagn</a:t>
            </a:r>
            <a:r>
              <a:rPr lang="fi-FI" sz="1300" dirty="0">
                <a:solidFill>
                  <a:schemeClr val="tx1">
                    <a:lumMod val="75000"/>
                  </a:schemeClr>
                </a:solidFill>
                <a:latin typeface="Garamond"/>
              </a:rPr>
              <a:t>. Jan-</a:t>
            </a:r>
            <a:r>
              <a:rPr lang="fi-FI" sz="1300" dirty="0" err="1">
                <a:solidFill>
                  <a:schemeClr val="tx1">
                    <a:lumMod val="75000"/>
                  </a:schemeClr>
                </a:solidFill>
                <a:latin typeface="Garamond"/>
              </a:rPr>
              <a:t>Mar</a:t>
            </a:r>
            <a:r>
              <a:rPr lang="fi-FI" sz="1300" dirty="0">
                <a:solidFill>
                  <a:schemeClr val="tx1">
                    <a:lumMod val="75000"/>
                  </a:schemeClr>
                </a:solidFill>
                <a:latin typeface="Garamond"/>
              </a:rPr>
              <a:t>; 12(1): 63-71. </a:t>
            </a:r>
            <a:r>
              <a:rPr lang="fi-FI" sz="1300" dirty="0">
                <a:solidFill>
                  <a:schemeClr val="tx1">
                    <a:lumMod val="75000"/>
                  </a:schemeClr>
                </a:solidFill>
                <a:ea typeface="+mn-lt"/>
                <a:cs typeface="+mn-lt"/>
                <a:hlinkClick r:id="rId2">
                  <a:extLst>
                    <a:ext uri="{A12FA001-AC4F-418D-AE19-62706E023703}">
                      <ahyp:hlinkClr xmlns:ahyp="http://schemas.microsoft.com/office/drawing/2018/hyperlinkcolor" val="tx"/>
                    </a:ext>
                  </a:extLst>
                </a:hlinkClick>
              </a:rPr>
              <a:t>https://www.ncbi.nlm.nih.gov/pmc/articles/PMC4837061/</a:t>
            </a:r>
            <a:r>
              <a:rPr lang="fi-FI" sz="1300" dirty="0">
                <a:solidFill>
                  <a:schemeClr val="tx1">
                    <a:lumMod val="75000"/>
                  </a:schemeClr>
                </a:solidFill>
                <a:ea typeface="+mn-lt"/>
                <a:cs typeface="+mn-lt"/>
              </a:rPr>
              <a:t>. </a:t>
            </a:r>
            <a:endParaRPr lang="fi-FI" sz="1300" dirty="0">
              <a:solidFill>
                <a:schemeClr val="tx1">
                  <a:lumMod val="75000"/>
                </a:schemeClr>
              </a:solidFill>
              <a:latin typeface="Dante"/>
            </a:endParaRPr>
          </a:p>
          <a:p>
            <a:pPr marL="0" indent="0">
              <a:buNone/>
            </a:pPr>
            <a:r>
              <a:rPr lang="fi-FI" sz="1300" dirty="0" err="1">
                <a:solidFill>
                  <a:schemeClr val="tx1">
                    <a:lumMod val="75000"/>
                  </a:schemeClr>
                </a:solidFill>
                <a:latin typeface="Dante"/>
              </a:rPr>
              <a:t>Bleyel</a:t>
            </a:r>
            <a:r>
              <a:rPr lang="fi-FI" sz="1300" dirty="0">
                <a:solidFill>
                  <a:schemeClr val="tx1">
                    <a:lumMod val="75000"/>
                  </a:schemeClr>
                </a:solidFill>
                <a:latin typeface="Dante"/>
              </a:rPr>
              <a:t>, C.; </a:t>
            </a:r>
            <a:r>
              <a:rPr lang="fi-FI" sz="1300" dirty="0" err="1">
                <a:solidFill>
                  <a:schemeClr val="tx1">
                    <a:lumMod val="75000"/>
                  </a:schemeClr>
                </a:solidFill>
                <a:latin typeface="Dante"/>
              </a:rPr>
              <a:t>Hoffmann</a:t>
            </a:r>
            <a:r>
              <a:rPr lang="fi-FI" sz="1300" dirty="0">
                <a:solidFill>
                  <a:schemeClr val="tx1">
                    <a:lumMod val="75000"/>
                  </a:schemeClr>
                </a:solidFill>
                <a:latin typeface="Dante"/>
              </a:rPr>
              <a:t>, M.; </a:t>
            </a:r>
            <a:r>
              <a:rPr lang="fi-FI" sz="1300" dirty="0" err="1">
                <a:solidFill>
                  <a:schemeClr val="tx1">
                    <a:lumMod val="75000"/>
                  </a:schemeClr>
                </a:solidFill>
                <a:latin typeface="Dante"/>
              </a:rPr>
              <a:t>Wensing</a:t>
            </a:r>
            <a:r>
              <a:rPr lang="fi-FI" sz="1300" dirty="0">
                <a:solidFill>
                  <a:schemeClr val="tx1">
                    <a:lumMod val="75000"/>
                  </a:schemeClr>
                </a:solidFill>
                <a:latin typeface="Dante"/>
              </a:rPr>
              <a:t>, M.; </a:t>
            </a:r>
            <a:r>
              <a:rPr lang="fi-FI" sz="1300" dirty="0" err="1">
                <a:solidFill>
                  <a:schemeClr val="tx1">
                    <a:lumMod val="75000"/>
                  </a:schemeClr>
                </a:solidFill>
                <a:latin typeface="Dante"/>
              </a:rPr>
              <a:t>Hartmann</a:t>
            </a:r>
            <a:r>
              <a:rPr lang="fi-FI" sz="1300" dirty="0">
                <a:solidFill>
                  <a:schemeClr val="tx1">
                    <a:lumMod val="75000"/>
                  </a:schemeClr>
                </a:solidFill>
                <a:latin typeface="Dante"/>
              </a:rPr>
              <a:t>, M.; </a:t>
            </a:r>
            <a:r>
              <a:rPr lang="fi-FI" sz="1300" dirty="0" err="1">
                <a:solidFill>
                  <a:schemeClr val="tx1">
                    <a:lumMod val="75000"/>
                  </a:schemeClr>
                </a:solidFill>
                <a:latin typeface="Dante"/>
              </a:rPr>
              <a:t>Friederich</a:t>
            </a:r>
            <a:r>
              <a:rPr lang="fi-FI" sz="1300" dirty="0">
                <a:solidFill>
                  <a:schemeClr val="tx1">
                    <a:lumMod val="75000"/>
                  </a:schemeClr>
                </a:solidFill>
                <a:latin typeface="Dante"/>
              </a:rPr>
              <a:t>, H-C. &amp; Haun, M. 2020. </a:t>
            </a:r>
            <a:r>
              <a:rPr lang="fi-FI" sz="1300" dirty="0" err="1">
                <a:solidFill>
                  <a:schemeClr val="tx1">
                    <a:lumMod val="75000"/>
                  </a:schemeClr>
                </a:solidFill>
                <a:latin typeface="Dante"/>
              </a:rPr>
              <a:t>Patients</a:t>
            </a:r>
            <a:r>
              <a:rPr lang="fi-FI" sz="1300" dirty="0">
                <a:solidFill>
                  <a:schemeClr val="tx1">
                    <a:lumMod val="75000"/>
                  </a:schemeClr>
                </a:solidFill>
                <a:latin typeface="Dante"/>
              </a:rPr>
              <a:t>' </a:t>
            </a:r>
            <a:r>
              <a:rPr lang="fi-FI" sz="1300" dirty="0" err="1">
                <a:solidFill>
                  <a:schemeClr val="tx1">
                    <a:lumMod val="75000"/>
                  </a:schemeClr>
                </a:solidFill>
                <a:latin typeface="Dante"/>
              </a:rPr>
              <a:t>Perspective</a:t>
            </a:r>
            <a:r>
              <a:rPr lang="fi-FI" sz="1300" dirty="0">
                <a:solidFill>
                  <a:schemeClr val="tx1">
                    <a:lumMod val="75000"/>
                  </a:schemeClr>
                </a:solidFill>
                <a:latin typeface="Dante"/>
              </a:rPr>
              <a:t> on </a:t>
            </a:r>
            <a:r>
              <a:rPr lang="fi-FI" sz="1300" dirty="0" err="1">
                <a:solidFill>
                  <a:schemeClr val="tx1">
                    <a:lumMod val="75000"/>
                  </a:schemeClr>
                </a:solidFill>
                <a:latin typeface="Dante"/>
              </a:rPr>
              <a:t>Mental</a:t>
            </a:r>
            <a:r>
              <a:rPr lang="fi-FI" sz="1300" dirty="0">
                <a:solidFill>
                  <a:schemeClr val="tx1">
                    <a:lumMod val="75000"/>
                  </a:schemeClr>
                </a:solidFill>
                <a:latin typeface="Dante"/>
              </a:rPr>
              <a:t> Health </a:t>
            </a:r>
            <a:r>
              <a:rPr lang="fi-FI" sz="1300" dirty="0" err="1">
                <a:solidFill>
                  <a:schemeClr val="tx1">
                    <a:lumMod val="75000"/>
                  </a:schemeClr>
                </a:solidFill>
                <a:latin typeface="Dante"/>
              </a:rPr>
              <a:t>Specialist</a:t>
            </a:r>
            <a:r>
              <a:rPr lang="fi-FI" sz="1300" dirty="0">
                <a:solidFill>
                  <a:schemeClr val="tx1">
                    <a:lumMod val="75000"/>
                  </a:schemeClr>
                </a:solidFill>
                <a:latin typeface="Dante"/>
              </a:rPr>
              <a:t> Video </a:t>
            </a:r>
            <a:r>
              <a:rPr lang="fi-FI" sz="1300" dirty="0" err="1">
                <a:solidFill>
                  <a:schemeClr val="tx1">
                    <a:lumMod val="75000"/>
                  </a:schemeClr>
                </a:solidFill>
                <a:latin typeface="Dante"/>
              </a:rPr>
              <a:t>Consultations</a:t>
            </a:r>
            <a:r>
              <a:rPr lang="fi-FI" sz="1300" dirty="0">
                <a:solidFill>
                  <a:schemeClr val="tx1">
                    <a:lumMod val="75000"/>
                  </a:schemeClr>
                </a:solidFill>
                <a:latin typeface="Dante"/>
              </a:rPr>
              <a:t> in </a:t>
            </a:r>
            <a:r>
              <a:rPr lang="fi-FI" sz="1300" dirty="0" err="1">
                <a:solidFill>
                  <a:schemeClr val="tx1">
                    <a:lumMod val="75000"/>
                  </a:schemeClr>
                </a:solidFill>
                <a:latin typeface="Dante"/>
              </a:rPr>
              <a:t>Primary</a:t>
            </a:r>
            <a:r>
              <a:rPr lang="fi-FI" sz="1300" dirty="0">
                <a:solidFill>
                  <a:schemeClr val="tx1">
                    <a:lumMod val="75000"/>
                  </a:schemeClr>
                </a:solidFill>
                <a:latin typeface="Dante"/>
              </a:rPr>
              <a:t> Care: </a:t>
            </a:r>
            <a:r>
              <a:rPr lang="fi-FI" sz="1300" dirty="0" err="1">
                <a:solidFill>
                  <a:schemeClr val="tx1">
                    <a:lumMod val="75000"/>
                  </a:schemeClr>
                </a:solidFill>
                <a:latin typeface="Dante"/>
              </a:rPr>
              <a:t>Qualitative</a:t>
            </a:r>
            <a:r>
              <a:rPr lang="fi-FI" sz="1300" dirty="0">
                <a:solidFill>
                  <a:schemeClr val="tx1">
                    <a:lumMod val="75000"/>
                  </a:schemeClr>
                </a:solidFill>
                <a:latin typeface="Dante"/>
              </a:rPr>
              <a:t> </a:t>
            </a:r>
            <a:r>
              <a:rPr lang="fi-FI" sz="1300" dirty="0" err="1">
                <a:solidFill>
                  <a:schemeClr val="tx1">
                    <a:lumMod val="75000"/>
                  </a:schemeClr>
                </a:solidFill>
                <a:latin typeface="Dante"/>
              </a:rPr>
              <a:t>Preimplementation</a:t>
            </a:r>
            <a:r>
              <a:rPr lang="fi-FI" sz="1300" dirty="0">
                <a:solidFill>
                  <a:schemeClr val="tx1">
                    <a:lumMod val="75000"/>
                  </a:schemeClr>
                </a:solidFill>
                <a:latin typeface="Dante"/>
              </a:rPr>
              <a:t> </a:t>
            </a:r>
            <a:r>
              <a:rPr lang="fi-FI" sz="1300" dirty="0" err="1">
                <a:solidFill>
                  <a:schemeClr val="tx1">
                    <a:lumMod val="75000"/>
                  </a:schemeClr>
                </a:solidFill>
                <a:latin typeface="Dante"/>
              </a:rPr>
              <a:t>Study</a:t>
            </a:r>
            <a:r>
              <a:rPr lang="fi-FI" sz="1300" dirty="0">
                <a:solidFill>
                  <a:schemeClr val="tx1">
                    <a:lumMod val="75000"/>
                  </a:schemeClr>
                </a:solidFill>
                <a:latin typeface="Dante"/>
              </a:rPr>
              <a:t> of </a:t>
            </a:r>
            <a:r>
              <a:rPr lang="fi-FI" sz="1300" dirty="0" err="1">
                <a:solidFill>
                  <a:schemeClr val="tx1">
                    <a:lumMod val="75000"/>
                  </a:schemeClr>
                </a:solidFill>
                <a:latin typeface="Dante"/>
              </a:rPr>
              <a:t>Anticipated</a:t>
            </a:r>
            <a:r>
              <a:rPr lang="fi-FI" sz="1300" dirty="0">
                <a:solidFill>
                  <a:schemeClr val="tx1">
                    <a:lumMod val="75000"/>
                  </a:schemeClr>
                </a:solidFill>
                <a:latin typeface="Dante"/>
              </a:rPr>
              <a:t> </a:t>
            </a:r>
            <a:r>
              <a:rPr lang="fi-FI" sz="1300" dirty="0" err="1">
                <a:solidFill>
                  <a:schemeClr val="tx1">
                    <a:lumMod val="75000"/>
                  </a:schemeClr>
                </a:solidFill>
                <a:latin typeface="Dante"/>
              </a:rPr>
              <a:t>Benefits</a:t>
            </a:r>
            <a:r>
              <a:rPr lang="fi-FI" sz="1300" dirty="0">
                <a:solidFill>
                  <a:schemeClr val="tx1">
                    <a:lumMod val="75000"/>
                  </a:schemeClr>
                </a:solidFill>
                <a:latin typeface="Dante"/>
              </a:rPr>
              <a:t> and </a:t>
            </a:r>
            <a:r>
              <a:rPr lang="fi-FI" sz="1300" dirty="0" err="1">
                <a:solidFill>
                  <a:schemeClr val="tx1">
                    <a:lumMod val="75000"/>
                  </a:schemeClr>
                </a:solidFill>
                <a:latin typeface="Dante"/>
              </a:rPr>
              <a:t>Barriers</a:t>
            </a:r>
            <a:r>
              <a:rPr lang="fi-FI" sz="1300" dirty="0">
                <a:solidFill>
                  <a:schemeClr val="tx1">
                    <a:lumMod val="75000"/>
                  </a:schemeClr>
                </a:solidFill>
                <a:latin typeface="Dante"/>
              </a:rPr>
              <a:t>. J </a:t>
            </a:r>
            <a:r>
              <a:rPr lang="fi-FI" sz="1300" dirty="0" err="1">
                <a:solidFill>
                  <a:schemeClr val="tx1">
                    <a:lumMod val="75000"/>
                  </a:schemeClr>
                </a:solidFill>
                <a:latin typeface="Dante"/>
              </a:rPr>
              <a:t>Med</a:t>
            </a:r>
            <a:r>
              <a:rPr lang="fi-FI" sz="1300" dirty="0">
                <a:solidFill>
                  <a:schemeClr val="tx1">
                    <a:lumMod val="75000"/>
                  </a:schemeClr>
                </a:solidFill>
                <a:latin typeface="Dante"/>
              </a:rPr>
              <a:t> Internet Res. </a:t>
            </a:r>
            <a:r>
              <a:rPr lang="fi-FI" sz="1300" dirty="0" err="1">
                <a:solidFill>
                  <a:schemeClr val="tx1">
                    <a:lumMod val="75000"/>
                  </a:schemeClr>
                </a:solidFill>
                <a:latin typeface="Dante"/>
              </a:rPr>
              <a:t>Apr</a:t>
            </a:r>
            <a:r>
              <a:rPr lang="fi-FI" sz="1300" dirty="0">
                <a:solidFill>
                  <a:schemeClr val="tx1">
                    <a:lumMod val="75000"/>
                  </a:schemeClr>
                </a:solidFill>
                <a:latin typeface="Dante"/>
              </a:rPr>
              <a:t>; 22(4): e17330. </a:t>
            </a:r>
            <a:r>
              <a:rPr lang="fi-FI" sz="1300" dirty="0">
                <a:ea typeface="+mn-lt"/>
                <a:cs typeface="+mn-lt"/>
                <a:hlinkClick r:id="rId3"/>
              </a:rPr>
              <a:t>https://www.ncbi.nlm.nih.gov/pmc/articles/PMC7199141/</a:t>
            </a:r>
            <a:r>
              <a:rPr lang="fi-FI" sz="1300" dirty="0">
                <a:ea typeface="+mn-lt"/>
                <a:cs typeface="+mn-lt"/>
              </a:rPr>
              <a:t>. </a:t>
            </a:r>
            <a:r>
              <a:rPr lang="fi-FI" sz="1300" dirty="0">
                <a:solidFill>
                  <a:schemeClr val="tx1">
                    <a:lumMod val="75000"/>
                  </a:schemeClr>
                </a:solidFill>
                <a:latin typeface="Dante"/>
              </a:rPr>
              <a:t> </a:t>
            </a:r>
          </a:p>
          <a:p>
            <a:pPr marL="0" indent="0">
              <a:buNone/>
            </a:pPr>
            <a:r>
              <a:rPr lang="fi-FI" sz="1300" dirty="0">
                <a:solidFill>
                  <a:schemeClr val="tx1">
                    <a:lumMod val="75000"/>
                  </a:schemeClr>
                </a:solidFill>
                <a:latin typeface="Dante"/>
              </a:rPr>
              <a:t>Eloranta, S.; Franck, T.; Lehtola, H. &amp; </a:t>
            </a:r>
            <a:r>
              <a:rPr lang="fi-FI" sz="1300" err="1">
                <a:solidFill>
                  <a:schemeClr val="tx1">
                    <a:lumMod val="75000"/>
                  </a:schemeClr>
                </a:solidFill>
                <a:latin typeface="Dante"/>
              </a:rPr>
              <a:t>Kummel</a:t>
            </a:r>
            <a:r>
              <a:rPr lang="fi-FI" sz="1300" dirty="0">
                <a:solidFill>
                  <a:schemeClr val="tx1">
                    <a:lumMod val="75000"/>
                  </a:schemeClr>
                </a:solidFill>
                <a:latin typeface="Dante"/>
              </a:rPr>
              <a:t>, M. 2022. DigiTeko-hankkeessa kehitetään kotihoidon työntekijöiden etähoito-osaamista. </a:t>
            </a:r>
            <a:r>
              <a:rPr lang="fi-FI" sz="1300" err="1">
                <a:solidFill>
                  <a:schemeClr val="tx1">
                    <a:lumMod val="75000"/>
                  </a:schemeClr>
                </a:solidFill>
                <a:latin typeface="Dante"/>
              </a:rPr>
              <a:t>TurkuAMK</a:t>
            </a:r>
            <a:r>
              <a:rPr lang="fi-FI" sz="1300" dirty="0">
                <a:solidFill>
                  <a:schemeClr val="tx1">
                    <a:lumMod val="75000"/>
                  </a:schemeClr>
                </a:solidFill>
                <a:latin typeface="Dante"/>
              </a:rPr>
              <a:t>. Viitattu 15.3.2023 </a:t>
            </a:r>
            <a:r>
              <a:rPr lang="fi-FI" sz="1300" dirty="0">
                <a:ea typeface="+mn-lt"/>
                <a:cs typeface="+mn-lt"/>
                <a:hlinkClick r:id="rId4"/>
              </a:rPr>
              <a:t>https://sunopix.turkuamk.fi/yleinen/digiteko-hankkeessa-kehitetaan-kotihoidon-tyontekijoiden-etahoito-osaamista/</a:t>
            </a:r>
            <a:r>
              <a:rPr lang="fi-FI" sz="1300" dirty="0">
                <a:ea typeface="+mn-lt"/>
                <a:cs typeface="+mn-lt"/>
              </a:rPr>
              <a:t>. </a:t>
            </a:r>
            <a:r>
              <a:rPr lang="fi-FI" sz="1300" dirty="0">
                <a:solidFill>
                  <a:schemeClr val="tx1">
                    <a:lumMod val="75000"/>
                  </a:schemeClr>
                </a:solidFill>
                <a:latin typeface="Dante"/>
              </a:rPr>
              <a:t> </a:t>
            </a:r>
          </a:p>
          <a:p>
            <a:pPr marL="0" indent="0">
              <a:buNone/>
            </a:pPr>
            <a:r>
              <a:rPr lang="fi-FI" sz="1300" dirty="0">
                <a:solidFill>
                  <a:schemeClr val="tx1">
                    <a:lumMod val="75000"/>
                  </a:schemeClr>
                </a:solidFill>
                <a:latin typeface="Dante"/>
              </a:rPr>
              <a:t>Fortuna, K.; </a:t>
            </a:r>
            <a:r>
              <a:rPr lang="fi-FI" sz="1300" err="1">
                <a:solidFill>
                  <a:schemeClr val="tx1">
                    <a:lumMod val="75000"/>
                  </a:schemeClr>
                </a:solidFill>
                <a:latin typeface="Dante"/>
              </a:rPr>
              <a:t>Torous</a:t>
            </a:r>
            <a:r>
              <a:rPr lang="fi-FI" sz="1300" dirty="0">
                <a:solidFill>
                  <a:schemeClr val="tx1">
                    <a:lumMod val="75000"/>
                  </a:schemeClr>
                </a:solidFill>
                <a:latin typeface="Dante"/>
              </a:rPr>
              <a:t>, J.; Depp, C.; </a:t>
            </a:r>
            <a:r>
              <a:rPr lang="fi-FI" sz="1300" err="1">
                <a:solidFill>
                  <a:schemeClr val="tx1">
                    <a:lumMod val="75000"/>
                  </a:schemeClr>
                </a:solidFill>
                <a:latin typeface="Dante"/>
              </a:rPr>
              <a:t>Jimenez</a:t>
            </a:r>
            <a:r>
              <a:rPr lang="fi-FI" sz="1300" dirty="0">
                <a:solidFill>
                  <a:schemeClr val="tx1">
                    <a:lumMod val="75000"/>
                  </a:schemeClr>
                </a:solidFill>
                <a:latin typeface="Dante"/>
              </a:rPr>
              <a:t>, D.; </a:t>
            </a:r>
            <a:r>
              <a:rPr lang="fi-FI" sz="1300" err="1">
                <a:solidFill>
                  <a:schemeClr val="tx1">
                    <a:lumMod val="75000"/>
                  </a:schemeClr>
                </a:solidFill>
                <a:latin typeface="Dante"/>
              </a:rPr>
              <a:t>Areán</a:t>
            </a:r>
            <a:r>
              <a:rPr lang="fi-FI" sz="1300" dirty="0">
                <a:solidFill>
                  <a:schemeClr val="tx1">
                    <a:lumMod val="75000"/>
                  </a:schemeClr>
                </a:solidFill>
                <a:latin typeface="Dante"/>
              </a:rPr>
              <a:t>, P.; Walker, R.; </a:t>
            </a:r>
            <a:r>
              <a:rPr lang="fi-FI" sz="1300" err="1">
                <a:solidFill>
                  <a:schemeClr val="tx1">
                    <a:lumMod val="75000"/>
                  </a:schemeClr>
                </a:solidFill>
                <a:latin typeface="Dante"/>
              </a:rPr>
              <a:t>Ajilore</a:t>
            </a:r>
            <a:r>
              <a:rPr lang="fi-FI" sz="1300" dirty="0">
                <a:solidFill>
                  <a:schemeClr val="tx1">
                    <a:lumMod val="75000"/>
                  </a:schemeClr>
                </a:solidFill>
                <a:latin typeface="Dante"/>
              </a:rPr>
              <a:t>, O.; </a:t>
            </a:r>
            <a:r>
              <a:rPr lang="fi-FI" sz="1300" err="1">
                <a:solidFill>
                  <a:schemeClr val="tx1">
                    <a:lumMod val="75000"/>
                  </a:schemeClr>
                </a:solidFill>
                <a:latin typeface="Dante"/>
              </a:rPr>
              <a:t>Goldstein</a:t>
            </a:r>
            <a:r>
              <a:rPr lang="fi-FI" sz="1300" dirty="0">
                <a:solidFill>
                  <a:schemeClr val="tx1">
                    <a:lumMod val="75000"/>
                  </a:schemeClr>
                </a:solidFill>
                <a:latin typeface="Dante"/>
              </a:rPr>
              <a:t>, C.; </a:t>
            </a:r>
            <a:r>
              <a:rPr lang="fi-FI" sz="1300" err="1">
                <a:solidFill>
                  <a:schemeClr val="tx1">
                    <a:lumMod val="75000"/>
                  </a:schemeClr>
                </a:solidFill>
                <a:latin typeface="Dante"/>
              </a:rPr>
              <a:t>Cosco</a:t>
            </a:r>
            <a:r>
              <a:rPr lang="fi-FI" sz="1300" dirty="0">
                <a:solidFill>
                  <a:schemeClr val="tx1">
                    <a:lumMod val="75000"/>
                  </a:schemeClr>
                </a:solidFill>
                <a:latin typeface="Dante"/>
              </a:rPr>
              <a:t>, T.; Brooks, J.; </a:t>
            </a:r>
            <a:r>
              <a:rPr lang="fi-FI" sz="1300" err="1">
                <a:solidFill>
                  <a:schemeClr val="tx1">
                    <a:lumMod val="75000"/>
                  </a:schemeClr>
                </a:solidFill>
                <a:latin typeface="Dante"/>
              </a:rPr>
              <a:t>Vahia</a:t>
            </a:r>
            <a:r>
              <a:rPr lang="fi-FI" sz="1300" dirty="0">
                <a:solidFill>
                  <a:schemeClr val="tx1">
                    <a:lumMod val="75000"/>
                  </a:schemeClr>
                </a:solidFill>
                <a:latin typeface="Dante"/>
              </a:rPr>
              <a:t>, I. &amp; </a:t>
            </a:r>
            <a:r>
              <a:rPr lang="fi-FI" sz="1300" err="1">
                <a:solidFill>
                  <a:schemeClr val="tx1">
                    <a:lumMod val="75000"/>
                  </a:schemeClr>
                </a:solidFill>
                <a:latin typeface="Dante"/>
              </a:rPr>
              <a:t>Bartels</a:t>
            </a:r>
            <a:r>
              <a:rPr lang="fi-FI" sz="1300" dirty="0">
                <a:solidFill>
                  <a:schemeClr val="tx1">
                    <a:lumMod val="75000"/>
                  </a:schemeClr>
                </a:solidFill>
                <a:latin typeface="Dante"/>
              </a:rPr>
              <a:t>, S. 2019. A </a:t>
            </a:r>
            <a:r>
              <a:rPr lang="fi-FI" sz="1300" err="1">
                <a:solidFill>
                  <a:schemeClr val="tx1">
                    <a:lumMod val="75000"/>
                  </a:schemeClr>
                </a:solidFill>
                <a:latin typeface="Dante"/>
              </a:rPr>
              <a:t>Future</a:t>
            </a:r>
            <a:r>
              <a:rPr lang="fi-FI" sz="1300" dirty="0">
                <a:solidFill>
                  <a:schemeClr val="tx1">
                    <a:lumMod val="75000"/>
                  </a:schemeClr>
                </a:solidFill>
                <a:latin typeface="Dante"/>
              </a:rPr>
              <a:t> </a:t>
            </a:r>
            <a:r>
              <a:rPr lang="fi-FI" sz="1300" err="1">
                <a:solidFill>
                  <a:schemeClr val="tx1">
                    <a:lumMod val="75000"/>
                  </a:schemeClr>
                </a:solidFill>
                <a:latin typeface="Dante"/>
              </a:rPr>
              <a:t>Research</a:t>
            </a:r>
            <a:r>
              <a:rPr lang="fi-FI" sz="1300" dirty="0">
                <a:solidFill>
                  <a:schemeClr val="tx1">
                    <a:lumMod val="75000"/>
                  </a:schemeClr>
                </a:solidFill>
                <a:latin typeface="Dante"/>
              </a:rPr>
              <a:t> Agenda for Digital </a:t>
            </a:r>
            <a:r>
              <a:rPr lang="fi-FI" sz="1300" err="1">
                <a:solidFill>
                  <a:schemeClr val="tx1">
                    <a:lumMod val="75000"/>
                  </a:schemeClr>
                </a:solidFill>
                <a:latin typeface="Dante"/>
              </a:rPr>
              <a:t>Geriatric</a:t>
            </a:r>
            <a:r>
              <a:rPr lang="fi-FI" sz="1300" dirty="0">
                <a:solidFill>
                  <a:schemeClr val="tx1">
                    <a:lumMod val="75000"/>
                  </a:schemeClr>
                </a:solidFill>
                <a:latin typeface="Dante"/>
              </a:rPr>
              <a:t> </a:t>
            </a:r>
            <a:r>
              <a:rPr lang="fi-FI" sz="1300" err="1">
                <a:solidFill>
                  <a:schemeClr val="tx1">
                    <a:lumMod val="75000"/>
                  </a:schemeClr>
                </a:solidFill>
                <a:latin typeface="Dante"/>
              </a:rPr>
              <a:t>Mental</a:t>
            </a:r>
            <a:r>
              <a:rPr lang="fi-FI" sz="1300" dirty="0">
                <a:solidFill>
                  <a:schemeClr val="tx1">
                    <a:lumMod val="75000"/>
                  </a:schemeClr>
                </a:solidFill>
                <a:latin typeface="Dante"/>
              </a:rPr>
              <a:t> Healthcare. Am J </a:t>
            </a:r>
            <a:r>
              <a:rPr lang="fi-FI" sz="1300" err="1">
                <a:solidFill>
                  <a:schemeClr val="tx1">
                    <a:lumMod val="75000"/>
                  </a:schemeClr>
                </a:solidFill>
                <a:latin typeface="Dante"/>
              </a:rPr>
              <a:t>Geriatr</a:t>
            </a:r>
            <a:r>
              <a:rPr lang="fi-FI" sz="1300" dirty="0">
                <a:solidFill>
                  <a:schemeClr val="tx1">
                    <a:lumMod val="75000"/>
                  </a:schemeClr>
                </a:solidFill>
                <a:latin typeface="Dante"/>
              </a:rPr>
              <a:t> </a:t>
            </a:r>
            <a:r>
              <a:rPr lang="fi-FI" sz="1300" err="1">
                <a:solidFill>
                  <a:schemeClr val="tx1">
                    <a:lumMod val="75000"/>
                  </a:schemeClr>
                </a:solidFill>
                <a:latin typeface="Dante"/>
              </a:rPr>
              <a:t>Psychiatry</a:t>
            </a:r>
            <a:r>
              <a:rPr lang="fi-FI" sz="1300" dirty="0">
                <a:solidFill>
                  <a:schemeClr val="tx1">
                    <a:lumMod val="75000"/>
                  </a:schemeClr>
                </a:solidFill>
                <a:latin typeface="Dante"/>
              </a:rPr>
              <a:t>. </a:t>
            </a:r>
            <a:r>
              <a:rPr lang="fi-FI" sz="1300" err="1">
                <a:solidFill>
                  <a:schemeClr val="tx1">
                    <a:lumMod val="75000"/>
                  </a:schemeClr>
                </a:solidFill>
                <a:latin typeface="Dante"/>
              </a:rPr>
              <a:t>Nov</a:t>
            </a:r>
            <a:r>
              <a:rPr lang="fi-FI" sz="1300" dirty="0">
                <a:solidFill>
                  <a:schemeClr val="tx1">
                    <a:lumMod val="75000"/>
                  </a:schemeClr>
                </a:solidFill>
                <a:latin typeface="Dante"/>
              </a:rPr>
              <a:t>; 27(11): 1277-1285. </a:t>
            </a:r>
            <a:r>
              <a:rPr lang="fi-FI" sz="1300" dirty="0">
                <a:ea typeface="+mn-lt"/>
                <a:cs typeface="+mn-lt"/>
                <a:hlinkClick r:id="rId5"/>
              </a:rPr>
              <a:t>https://pubmed.ncbi.nlm.nih.gov/31196619/</a:t>
            </a:r>
            <a:r>
              <a:rPr lang="fi-FI" sz="1300" dirty="0">
                <a:ea typeface="+mn-lt"/>
                <a:cs typeface="+mn-lt"/>
              </a:rPr>
              <a:t>. </a:t>
            </a:r>
            <a:endParaRPr lang="fi-FI" sz="1300" dirty="0">
              <a:solidFill>
                <a:schemeClr val="tx1">
                  <a:lumMod val="75000"/>
                </a:schemeClr>
              </a:solidFill>
              <a:latin typeface="Dante"/>
            </a:endParaRPr>
          </a:p>
          <a:p>
            <a:pPr marL="0" indent="0">
              <a:buNone/>
            </a:pPr>
            <a:r>
              <a:rPr lang="fi-FI" sz="1300" b="0" i="0" u="none" strike="noStrike" dirty="0" err="1">
                <a:solidFill>
                  <a:schemeClr val="tx1">
                    <a:lumMod val="75000"/>
                  </a:schemeClr>
                </a:solidFill>
                <a:effectLst/>
                <a:latin typeface="Garamond"/>
              </a:rPr>
              <a:t>Guttorm</a:t>
            </a:r>
            <a:r>
              <a:rPr lang="fi-FI" sz="1300" dirty="0">
                <a:solidFill>
                  <a:schemeClr val="tx1">
                    <a:lumMod val="75000"/>
                  </a:schemeClr>
                </a:solidFill>
                <a:latin typeface="Garamond"/>
              </a:rPr>
              <a:t>, T.; Mäenpää, K.; Peltola, S. &amp; Ylönen, H. 2017. Vuorovaikutus, läsnäolo ja eettiset pelisäännöt. Teoksessa </a:t>
            </a:r>
            <a:r>
              <a:rPr lang="fi-FI" sz="1300" dirty="0" err="1">
                <a:solidFill>
                  <a:schemeClr val="tx1">
                    <a:lumMod val="75000"/>
                  </a:schemeClr>
                </a:solidFill>
                <a:latin typeface="Garamond"/>
              </a:rPr>
              <a:t>Guttorm</a:t>
            </a:r>
            <a:r>
              <a:rPr lang="fi-FI" sz="1300" dirty="0">
                <a:solidFill>
                  <a:schemeClr val="tx1">
                    <a:lumMod val="75000"/>
                  </a:schemeClr>
                </a:solidFill>
                <a:latin typeface="Garamond"/>
              </a:rPr>
              <a:t>, T.; Hakkarainen, T.; Kolehmainen, A.; Mäenpää, K.; Peltola, S. &amp; Ylönen, H (toim.)Verkko-ohjaaja. Opas ohjaukseen sekä tieto- ja neuvontatyöhön verkossa. Oulun Ammattikorkeakoulu. </a:t>
            </a:r>
            <a:endParaRPr lang="fi-FI" sz="1300" dirty="0">
              <a:solidFill>
                <a:schemeClr val="tx1">
                  <a:lumMod val="75000"/>
                </a:schemeClr>
              </a:solidFill>
            </a:endParaRPr>
          </a:p>
          <a:p>
            <a:pPr marL="0" indent="0">
              <a:buNone/>
            </a:pPr>
            <a:endParaRPr lang="fi-FI" sz="1300" dirty="0">
              <a:solidFill>
                <a:schemeClr val="tx1">
                  <a:lumMod val="75000"/>
                </a:schemeClr>
              </a:solidFill>
              <a:latin typeface="Garamond"/>
            </a:endParaRPr>
          </a:p>
          <a:p>
            <a:pPr marL="0" indent="0" algn="l" rtl="0" fontAlgn="base">
              <a:buNone/>
            </a:pPr>
            <a:endParaRPr lang="en-US" b="0" i="0" dirty="0">
              <a:solidFill>
                <a:schemeClr val="tx1">
                  <a:lumMod val="75000"/>
                </a:schemeClr>
              </a:solidFill>
              <a:effectLst/>
              <a:latin typeface="Garamond"/>
            </a:endParaRPr>
          </a:p>
        </p:txBody>
      </p:sp>
      <p:sp>
        <p:nvSpPr>
          <p:cNvPr id="4" name="Päivämäärän paikkamerkki 3">
            <a:extLst>
              <a:ext uri="{FF2B5EF4-FFF2-40B4-BE49-F238E27FC236}">
                <a16:creationId xmlns:a16="http://schemas.microsoft.com/office/drawing/2014/main" id="{53C23DFE-C2AD-9D61-6657-0292FC54CD69}"/>
              </a:ext>
            </a:extLst>
          </p:cNvPr>
          <p:cNvSpPr>
            <a:spLocks noGrp="1"/>
          </p:cNvSpPr>
          <p:nvPr>
            <p:ph type="dt" sz="half" idx="2"/>
          </p:nvPr>
        </p:nvSpPr>
        <p:spPr/>
        <p:txBody>
          <a:bodyPr/>
          <a:lstStyle/>
          <a:p>
            <a:pPr rtl="0"/>
            <a:r>
              <a:rPr lang="fi-FI" noProof="0"/>
              <a:t>20XX</a:t>
            </a:r>
          </a:p>
        </p:txBody>
      </p:sp>
      <p:sp>
        <p:nvSpPr>
          <p:cNvPr id="6" name="Dian numeron paikkamerkki 5">
            <a:extLst>
              <a:ext uri="{FF2B5EF4-FFF2-40B4-BE49-F238E27FC236}">
                <a16:creationId xmlns:a16="http://schemas.microsoft.com/office/drawing/2014/main" id="{90FD4C44-6DB6-8911-648E-33A9E5039E96}"/>
              </a:ext>
            </a:extLst>
          </p:cNvPr>
          <p:cNvSpPr>
            <a:spLocks noGrp="1"/>
          </p:cNvSpPr>
          <p:nvPr>
            <p:ph type="sldNum" sz="quarter" idx="4"/>
          </p:nvPr>
        </p:nvSpPr>
        <p:spPr/>
        <p:txBody>
          <a:bodyPr/>
          <a:lstStyle/>
          <a:p>
            <a:pPr rtl="0"/>
            <a:fld id="{AE208ADF-3ADD-483D-A721-14E3EEE2C135}" type="slidenum">
              <a:rPr lang="fi-FI" noProof="0" smtClean="0"/>
              <a:pPr rtl="0"/>
              <a:t>18</a:t>
            </a:fld>
            <a:endParaRPr lang="fi-FI" noProof="0"/>
          </a:p>
        </p:txBody>
      </p:sp>
    </p:spTree>
    <p:extLst>
      <p:ext uri="{BB962C8B-B14F-4D97-AF65-F5344CB8AC3E}">
        <p14:creationId xmlns:p14="http://schemas.microsoft.com/office/powerpoint/2010/main" val="42308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B52B0D-6AB9-8EC7-279C-501044413B8E}"/>
              </a:ext>
            </a:extLst>
          </p:cNvPr>
          <p:cNvSpPr>
            <a:spLocks noGrp="1"/>
          </p:cNvSpPr>
          <p:nvPr>
            <p:ph type="title"/>
          </p:nvPr>
        </p:nvSpPr>
        <p:spPr>
          <a:xfrm>
            <a:off x="838200" y="576568"/>
            <a:ext cx="10515600" cy="819738"/>
          </a:xfrm>
        </p:spPr>
        <p:txBody>
          <a:bodyPr/>
          <a:lstStyle/>
          <a:p>
            <a:r>
              <a:rPr lang="fi-FI" dirty="0">
                <a:solidFill>
                  <a:srgbClr val="E2D4CA">
                    <a:alpha val="75000"/>
                  </a:srgbClr>
                </a:solidFill>
              </a:rPr>
              <a:t>Lähteet</a:t>
            </a:r>
          </a:p>
        </p:txBody>
      </p:sp>
      <p:sp>
        <p:nvSpPr>
          <p:cNvPr id="3" name="Sisällön paikkamerkki 2">
            <a:extLst>
              <a:ext uri="{FF2B5EF4-FFF2-40B4-BE49-F238E27FC236}">
                <a16:creationId xmlns:a16="http://schemas.microsoft.com/office/drawing/2014/main" id="{F6D24561-500F-40B4-2607-C201737E477B}"/>
              </a:ext>
            </a:extLst>
          </p:cNvPr>
          <p:cNvSpPr>
            <a:spLocks noGrp="1"/>
          </p:cNvSpPr>
          <p:nvPr>
            <p:ph idx="1"/>
          </p:nvPr>
        </p:nvSpPr>
        <p:spPr>
          <a:xfrm>
            <a:off x="795270" y="1932648"/>
            <a:ext cx="10515600" cy="4536499"/>
          </a:xfrm>
        </p:spPr>
        <p:txBody>
          <a:bodyPr vert="horz" lIns="91440" tIns="45720" rIns="91440" bIns="45720" rtlCol="0" anchor="t">
            <a:noAutofit/>
          </a:bodyPr>
          <a:lstStyle/>
          <a:p>
            <a:pPr marL="0" indent="0">
              <a:buNone/>
            </a:pPr>
            <a:r>
              <a:rPr lang="fi-FI" sz="1300" dirty="0">
                <a:solidFill>
                  <a:schemeClr val="tx1">
                    <a:lumMod val="75000"/>
                  </a:schemeClr>
                </a:solidFill>
                <a:latin typeface="Garamond"/>
              </a:rPr>
              <a:t>Hakkarainen, T.; Kolehmainen, A.; Peltola, S. &amp; Ylönen, H. 2017. Tilat, laitteet ja välineet. Teoksessa </a:t>
            </a:r>
            <a:r>
              <a:rPr lang="fi-FI" sz="1300" dirty="0" err="1">
                <a:solidFill>
                  <a:schemeClr val="tx1">
                    <a:lumMod val="75000"/>
                  </a:schemeClr>
                </a:solidFill>
                <a:latin typeface="Garamond"/>
              </a:rPr>
              <a:t>Guttorm</a:t>
            </a:r>
            <a:r>
              <a:rPr lang="fi-FI" sz="1300" dirty="0">
                <a:solidFill>
                  <a:schemeClr val="tx1">
                    <a:lumMod val="75000"/>
                  </a:schemeClr>
                </a:solidFill>
                <a:latin typeface="Garamond"/>
              </a:rPr>
              <a:t>, T.; Hakkarainen, T.; Kolehmainen, A.; Mäenpää, K.; Peltola, S. &amp; Ylönen, H (toim.)Verkko-ohjaaja. Opas ohjaukseen sekä tieto- ja neuvontatyöhön verkossa. Oulun Ammattikorkeakoulu. </a:t>
            </a:r>
          </a:p>
          <a:p>
            <a:pPr marL="0" indent="0">
              <a:buNone/>
            </a:pPr>
            <a:r>
              <a:rPr lang="fi-FI" sz="1300" dirty="0">
                <a:solidFill>
                  <a:schemeClr val="tx1">
                    <a:lumMod val="75000"/>
                  </a:schemeClr>
                </a:solidFill>
                <a:latin typeface="Garamond"/>
              </a:rPr>
              <a:t>Kehus, M. 2014. Etävastaanotolta ohjausta ja tukea elämäntapamuutokseen. Teoksessa Orjasniemi, T. (toim.) Moniammatillisen päihdetyön käytäntöjä kehittämässä - kohdeilmiöitä, menetelmiä, strategioita ja rajapintoja. Lapin yliopiston yhteiskuntatieteellisiä julkaisuja. Rovaniemi. </a:t>
            </a:r>
          </a:p>
          <a:p>
            <a:pPr marL="0" indent="0">
              <a:buNone/>
            </a:pPr>
            <a:r>
              <a:rPr lang="fi-FI" sz="1300" dirty="0">
                <a:solidFill>
                  <a:schemeClr val="tx1">
                    <a:lumMod val="75000"/>
                  </a:schemeClr>
                </a:solidFill>
                <a:latin typeface="Garamond"/>
              </a:rPr>
              <a:t>Leinonen, R. 2020. Näyttöä etsimässä ja laatua kehittämässä - Sosiaali- ja terveysalan YAMK-koulutuksessa. Kajaanin Ammattikorkeakoulu. </a:t>
            </a:r>
            <a:r>
              <a:rPr lang="en-US" sz="1300" dirty="0">
                <a:solidFill>
                  <a:schemeClr val="tx1">
                    <a:lumMod val="75000"/>
                  </a:schemeClr>
                </a:solidFill>
                <a:latin typeface="Garamond"/>
              </a:rPr>
              <a:t> </a:t>
            </a:r>
            <a:endParaRPr lang="en-US" sz="1300" dirty="0">
              <a:solidFill>
                <a:schemeClr val="tx1">
                  <a:lumMod val="75000"/>
                </a:schemeClr>
              </a:solidFill>
              <a:ea typeface="+mn-lt"/>
              <a:cs typeface="+mn-lt"/>
            </a:endParaRPr>
          </a:p>
          <a:p>
            <a:pPr marL="0" indent="0">
              <a:buNone/>
            </a:pPr>
            <a:r>
              <a:rPr lang="fi-FI" sz="1300" dirty="0">
                <a:solidFill>
                  <a:schemeClr val="tx1">
                    <a:lumMod val="75000"/>
                  </a:schemeClr>
                </a:solidFill>
                <a:latin typeface="Garamond"/>
              </a:rPr>
              <a:t>Mäenpää, K.; Peltola, S. &amp; Ylönen, H. 2017. Ohjaus ja verkko-ohjaus. Teoksessa </a:t>
            </a:r>
            <a:r>
              <a:rPr lang="fi-FI" sz="1300" dirty="0" err="1">
                <a:solidFill>
                  <a:schemeClr val="tx1">
                    <a:lumMod val="75000"/>
                  </a:schemeClr>
                </a:solidFill>
                <a:latin typeface="Garamond"/>
              </a:rPr>
              <a:t>Guttorm</a:t>
            </a:r>
            <a:r>
              <a:rPr lang="fi-FI" sz="1300" dirty="0">
                <a:solidFill>
                  <a:schemeClr val="tx1">
                    <a:lumMod val="75000"/>
                  </a:schemeClr>
                </a:solidFill>
                <a:latin typeface="Garamond"/>
              </a:rPr>
              <a:t>, T.; Hakkarainen, T.; Kolehmainen, A.; Mäenpää, K.; Peltola, S. &amp; Ylönen, H (toim.)Verkko-ohjaaja. Opas ohjaukseen sekä tieto- ja neuvontatyöhön verkossa. Oulun Ammattikorkeakoulu. </a:t>
            </a:r>
            <a:endParaRPr lang="fi-FI" sz="1300" dirty="0">
              <a:solidFill>
                <a:schemeClr val="tx1">
                  <a:lumMod val="75000"/>
                </a:schemeClr>
              </a:solidFill>
              <a:latin typeface="Garamond"/>
              <a:ea typeface="+mn-lt"/>
              <a:cs typeface="+mn-lt"/>
            </a:endParaRPr>
          </a:p>
          <a:p>
            <a:pPr marL="0" indent="0">
              <a:buNone/>
            </a:pPr>
            <a:r>
              <a:rPr lang="fi-FI" sz="1300" dirty="0" err="1">
                <a:solidFill>
                  <a:schemeClr val="tx1">
                    <a:lumMod val="75000"/>
                  </a:schemeClr>
                </a:solidFill>
                <a:latin typeface="Garamond"/>
              </a:rPr>
              <a:t>Patel</a:t>
            </a:r>
            <a:r>
              <a:rPr lang="fi-FI" sz="1300" dirty="0">
                <a:solidFill>
                  <a:schemeClr val="tx1">
                    <a:lumMod val="75000"/>
                  </a:schemeClr>
                </a:solidFill>
                <a:latin typeface="Garamond"/>
              </a:rPr>
              <a:t>, S.; </a:t>
            </a:r>
            <a:r>
              <a:rPr lang="fi-FI" sz="1300" dirty="0" err="1">
                <a:solidFill>
                  <a:schemeClr val="tx1">
                    <a:lumMod val="75000"/>
                  </a:schemeClr>
                </a:solidFill>
                <a:latin typeface="Garamond"/>
              </a:rPr>
              <a:t>Akhtar</a:t>
            </a:r>
            <a:r>
              <a:rPr lang="fi-FI" sz="1300" dirty="0">
                <a:solidFill>
                  <a:schemeClr val="tx1">
                    <a:lumMod val="75000"/>
                  </a:schemeClr>
                </a:solidFill>
                <a:latin typeface="Garamond"/>
              </a:rPr>
              <a:t>, A.; </a:t>
            </a:r>
            <a:r>
              <a:rPr lang="fi-FI" sz="1300" dirty="0" err="1">
                <a:solidFill>
                  <a:schemeClr val="tx1">
                    <a:lumMod val="75000"/>
                  </a:schemeClr>
                </a:solidFill>
                <a:latin typeface="Garamond"/>
              </a:rPr>
              <a:t>Malins</a:t>
            </a:r>
            <a:r>
              <a:rPr lang="fi-FI" sz="1300" dirty="0">
                <a:solidFill>
                  <a:schemeClr val="tx1">
                    <a:lumMod val="75000"/>
                  </a:schemeClr>
                </a:solidFill>
                <a:latin typeface="Garamond"/>
              </a:rPr>
              <a:t>, S.; Wright, N.; </a:t>
            </a:r>
            <a:r>
              <a:rPr lang="fi-FI" sz="1300" dirty="0" err="1">
                <a:solidFill>
                  <a:schemeClr val="tx1">
                    <a:lumMod val="75000"/>
                  </a:schemeClr>
                </a:solidFill>
                <a:latin typeface="Garamond"/>
              </a:rPr>
              <a:t>Rowley</a:t>
            </a:r>
            <a:r>
              <a:rPr lang="fi-FI" sz="1300" dirty="0">
                <a:solidFill>
                  <a:schemeClr val="tx1">
                    <a:lumMod val="75000"/>
                  </a:schemeClr>
                </a:solidFill>
                <a:latin typeface="Garamond"/>
              </a:rPr>
              <a:t>, E.; Young, E.; </a:t>
            </a:r>
            <a:r>
              <a:rPr lang="fi-FI" sz="1300" dirty="0" err="1">
                <a:solidFill>
                  <a:schemeClr val="tx1">
                    <a:lumMod val="75000"/>
                  </a:schemeClr>
                </a:solidFill>
                <a:latin typeface="Garamond"/>
              </a:rPr>
              <a:t>Sampson</a:t>
            </a:r>
            <a:r>
              <a:rPr lang="fi-FI" sz="1300" dirty="0">
                <a:solidFill>
                  <a:schemeClr val="tx1">
                    <a:lumMod val="75000"/>
                  </a:schemeClr>
                </a:solidFill>
                <a:latin typeface="Garamond"/>
              </a:rPr>
              <a:t>, S. &amp; </a:t>
            </a:r>
            <a:r>
              <a:rPr lang="fi-FI" sz="1300" dirty="0" err="1">
                <a:solidFill>
                  <a:schemeClr val="tx1">
                    <a:lumMod val="75000"/>
                  </a:schemeClr>
                </a:solidFill>
                <a:latin typeface="Garamond"/>
              </a:rPr>
              <a:t>Morriss</a:t>
            </a:r>
            <a:r>
              <a:rPr lang="fi-FI" sz="1300" dirty="0">
                <a:solidFill>
                  <a:schemeClr val="tx1">
                    <a:lumMod val="75000"/>
                  </a:schemeClr>
                </a:solidFill>
                <a:latin typeface="Garamond"/>
              </a:rPr>
              <a:t>, R. 2020. </a:t>
            </a:r>
            <a:r>
              <a:rPr lang="fi-FI" sz="1300" dirty="0" err="1">
                <a:solidFill>
                  <a:schemeClr val="tx1">
                    <a:lumMod val="75000"/>
                  </a:schemeClr>
                </a:solidFill>
                <a:latin typeface="Garamond"/>
              </a:rPr>
              <a:t>The</a:t>
            </a:r>
            <a:r>
              <a:rPr lang="fi-FI" sz="1300" dirty="0">
                <a:solidFill>
                  <a:schemeClr val="tx1">
                    <a:lumMod val="75000"/>
                  </a:schemeClr>
                </a:solidFill>
                <a:latin typeface="Garamond"/>
              </a:rPr>
              <a:t> </a:t>
            </a:r>
            <a:r>
              <a:rPr lang="fi-FI" sz="1300" dirty="0" err="1">
                <a:solidFill>
                  <a:schemeClr val="tx1">
                    <a:lumMod val="75000"/>
                  </a:schemeClr>
                </a:solidFill>
                <a:latin typeface="Garamond"/>
              </a:rPr>
              <a:t>Acceptability</a:t>
            </a:r>
            <a:r>
              <a:rPr lang="fi-FI" sz="1300" dirty="0">
                <a:solidFill>
                  <a:schemeClr val="tx1">
                    <a:lumMod val="75000"/>
                  </a:schemeClr>
                </a:solidFill>
                <a:latin typeface="Garamond"/>
              </a:rPr>
              <a:t> and </a:t>
            </a:r>
            <a:r>
              <a:rPr lang="fi-FI" sz="1300" dirty="0" err="1">
                <a:solidFill>
                  <a:schemeClr val="tx1">
                    <a:lumMod val="75000"/>
                  </a:schemeClr>
                </a:solidFill>
                <a:latin typeface="Garamond"/>
              </a:rPr>
              <a:t>Usability</a:t>
            </a:r>
            <a:r>
              <a:rPr lang="fi-FI" sz="1300" dirty="0">
                <a:solidFill>
                  <a:schemeClr val="tx1">
                    <a:lumMod val="75000"/>
                  </a:schemeClr>
                </a:solidFill>
                <a:latin typeface="Garamond"/>
              </a:rPr>
              <a:t> of Digital Health </a:t>
            </a:r>
            <a:r>
              <a:rPr lang="fi-FI" sz="1300" dirty="0" err="1">
                <a:solidFill>
                  <a:schemeClr val="tx1">
                    <a:lumMod val="75000"/>
                  </a:schemeClr>
                </a:solidFill>
                <a:latin typeface="Garamond"/>
              </a:rPr>
              <a:t>Interventions</a:t>
            </a:r>
            <a:r>
              <a:rPr lang="fi-FI" sz="1300" dirty="0">
                <a:solidFill>
                  <a:schemeClr val="tx1">
                    <a:lumMod val="75000"/>
                  </a:schemeClr>
                </a:solidFill>
                <a:latin typeface="Garamond"/>
              </a:rPr>
              <a:t> for </a:t>
            </a:r>
            <a:r>
              <a:rPr lang="fi-FI" sz="1300" dirty="0" err="1">
                <a:solidFill>
                  <a:schemeClr val="tx1">
                    <a:lumMod val="75000"/>
                  </a:schemeClr>
                </a:solidFill>
                <a:latin typeface="Garamond"/>
              </a:rPr>
              <a:t>Adults</a:t>
            </a:r>
            <a:r>
              <a:rPr lang="fi-FI" sz="1300" dirty="0">
                <a:solidFill>
                  <a:schemeClr val="tx1">
                    <a:lumMod val="75000"/>
                  </a:schemeClr>
                </a:solidFill>
                <a:latin typeface="Garamond"/>
              </a:rPr>
              <a:t> </a:t>
            </a:r>
            <a:r>
              <a:rPr lang="fi-FI" sz="1300" dirty="0" err="1">
                <a:solidFill>
                  <a:schemeClr val="tx1">
                    <a:lumMod val="75000"/>
                  </a:schemeClr>
                </a:solidFill>
                <a:latin typeface="Garamond"/>
              </a:rPr>
              <a:t>With</a:t>
            </a:r>
            <a:r>
              <a:rPr lang="fi-FI" sz="1300" dirty="0">
                <a:solidFill>
                  <a:schemeClr val="tx1">
                    <a:lumMod val="75000"/>
                  </a:schemeClr>
                </a:solidFill>
                <a:latin typeface="Garamond"/>
              </a:rPr>
              <a:t> Depression, </a:t>
            </a:r>
            <a:r>
              <a:rPr lang="fi-FI" sz="1300" dirty="0" err="1">
                <a:solidFill>
                  <a:schemeClr val="tx1">
                    <a:lumMod val="75000"/>
                  </a:schemeClr>
                </a:solidFill>
                <a:latin typeface="Garamond"/>
              </a:rPr>
              <a:t>Anxiety</a:t>
            </a:r>
            <a:r>
              <a:rPr lang="fi-FI" sz="1300" dirty="0">
                <a:solidFill>
                  <a:schemeClr val="tx1">
                    <a:lumMod val="75000"/>
                  </a:schemeClr>
                </a:solidFill>
                <a:latin typeface="Garamond"/>
              </a:rPr>
              <a:t>, and </a:t>
            </a:r>
            <a:r>
              <a:rPr lang="fi-FI" sz="1300" dirty="0" err="1">
                <a:solidFill>
                  <a:schemeClr val="tx1">
                    <a:lumMod val="75000"/>
                  </a:schemeClr>
                </a:solidFill>
                <a:latin typeface="Garamond"/>
              </a:rPr>
              <a:t>Somatoform</a:t>
            </a:r>
            <a:r>
              <a:rPr lang="fi-FI" sz="1300" dirty="0">
                <a:solidFill>
                  <a:schemeClr val="tx1">
                    <a:lumMod val="75000"/>
                  </a:schemeClr>
                </a:solidFill>
                <a:latin typeface="Garamond"/>
              </a:rPr>
              <a:t> </a:t>
            </a:r>
            <a:r>
              <a:rPr lang="fi-FI" sz="1300" dirty="0" err="1">
                <a:solidFill>
                  <a:schemeClr val="tx1">
                    <a:lumMod val="75000"/>
                  </a:schemeClr>
                </a:solidFill>
                <a:latin typeface="Garamond"/>
              </a:rPr>
              <a:t>Disorders</a:t>
            </a:r>
            <a:r>
              <a:rPr lang="fi-FI" sz="1300" dirty="0">
                <a:solidFill>
                  <a:schemeClr val="tx1">
                    <a:lumMod val="75000"/>
                  </a:schemeClr>
                </a:solidFill>
                <a:latin typeface="Garamond"/>
              </a:rPr>
              <a:t>: </a:t>
            </a:r>
            <a:r>
              <a:rPr lang="fi-FI" sz="1300" dirty="0" err="1">
                <a:solidFill>
                  <a:schemeClr val="tx1">
                    <a:lumMod val="75000"/>
                  </a:schemeClr>
                </a:solidFill>
                <a:latin typeface="Garamond"/>
              </a:rPr>
              <a:t>Qualitative</a:t>
            </a:r>
            <a:r>
              <a:rPr lang="fi-FI" sz="1300" dirty="0">
                <a:solidFill>
                  <a:schemeClr val="tx1">
                    <a:lumMod val="75000"/>
                  </a:schemeClr>
                </a:solidFill>
                <a:latin typeface="Garamond"/>
              </a:rPr>
              <a:t> </a:t>
            </a:r>
            <a:r>
              <a:rPr lang="fi-FI" sz="1300" dirty="0" err="1">
                <a:solidFill>
                  <a:schemeClr val="tx1">
                    <a:lumMod val="75000"/>
                  </a:schemeClr>
                </a:solidFill>
                <a:latin typeface="Garamond"/>
              </a:rPr>
              <a:t>Systematic</a:t>
            </a:r>
            <a:r>
              <a:rPr lang="fi-FI" sz="1300" dirty="0">
                <a:solidFill>
                  <a:schemeClr val="tx1">
                    <a:lumMod val="75000"/>
                  </a:schemeClr>
                </a:solidFill>
                <a:latin typeface="Garamond"/>
              </a:rPr>
              <a:t> </a:t>
            </a:r>
            <a:r>
              <a:rPr lang="fi-FI" sz="1300" dirty="0" err="1">
                <a:solidFill>
                  <a:schemeClr val="tx1">
                    <a:lumMod val="75000"/>
                  </a:schemeClr>
                </a:solidFill>
                <a:latin typeface="Garamond"/>
              </a:rPr>
              <a:t>Review</a:t>
            </a:r>
            <a:r>
              <a:rPr lang="fi-FI" sz="1300" dirty="0">
                <a:solidFill>
                  <a:schemeClr val="tx1">
                    <a:lumMod val="75000"/>
                  </a:schemeClr>
                </a:solidFill>
                <a:latin typeface="Garamond"/>
              </a:rPr>
              <a:t> and Meta-</a:t>
            </a:r>
            <a:r>
              <a:rPr lang="fi-FI" sz="1300" dirty="0" err="1">
                <a:solidFill>
                  <a:schemeClr val="tx1">
                    <a:lumMod val="75000"/>
                  </a:schemeClr>
                </a:solidFill>
                <a:latin typeface="Garamond"/>
              </a:rPr>
              <a:t>Synthesis</a:t>
            </a:r>
            <a:r>
              <a:rPr lang="fi-FI" sz="1300" dirty="0">
                <a:solidFill>
                  <a:schemeClr val="tx1">
                    <a:lumMod val="75000"/>
                  </a:schemeClr>
                </a:solidFill>
                <a:latin typeface="Garamond"/>
              </a:rPr>
              <a:t>. J </a:t>
            </a:r>
            <a:r>
              <a:rPr lang="fi-FI" sz="1300" dirty="0" err="1">
                <a:solidFill>
                  <a:schemeClr val="tx1">
                    <a:lumMod val="75000"/>
                  </a:schemeClr>
                </a:solidFill>
                <a:latin typeface="Garamond"/>
              </a:rPr>
              <a:t>Med</a:t>
            </a:r>
            <a:r>
              <a:rPr lang="fi-FI" sz="1300" dirty="0">
                <a:solidFill>
                  <a:schemeClr val="tx1">
                    <a:lumMod val="75000"/>
                  </a:schemeClr>
                </a:solidFill>
                <a:latin typeface="Garamond"/>
              </a:rPr>
              <a:t> Internet Res. </a:t>
            </a:r>
            <a:r>
              <a:rPr lang="fi-FI" sz="1300" dirty="0" err="1">
                <a:solidFill>
                  <a:schemeClr val="tx1">
                    <a:lumMod val="75000"/>
                  </a:schemeClr>
                </a:solidFill>
                <a:latin typeface="Garamond"/>
              </a:rPr>
              <a:t>Jul</a:t>
            </a:r>
            <a:r>
              <a:rPr lang="fi-FI" sz="1300" dirty="0">
                <a:solidFill>
                  <a:schemeClr val="tx1">
                    <a:lumMod val="75000"/>
                  </a:schemeClr>
                </a:solidFill>
                <a:latin typeface="Garamond"/>
              </a:rPr>
              <a:t>; 22 (7): e16228. </a:t>
            </a:r>
            <a:r>
              <a:rPr lang="fi-FI" sz="1300" dirty="0">
                <a:solidFill>
                  <a:schemeClr val="tx1">
                    <a:lumMod val="75000"/>
                  </a:schemeClr>
                </a:solidFill>
                <a:ea typeface="+mn-lt"/>
                <a:cs typeface="+mn-lt"/>
                <a:hlinkClick r:id="rId2">
                  <a:extLst>
                    <a:ext uri="{A12FA001-AC4F-418D-AE19-62706E023703}">
                      <ahyp:hlinkClr xmlns:ahyp="http://schemas.microsoft.com/office/drawing/2018/hyperlinkcolor" val="tx"/>
                    </a:ext>
                  </a:extLst>
                </a:hlinkClick>
              </a:rPr>
              <a:t>https://www.ncbi.nlm.nih.gov/pmc/articles/PMC7381032/</a:t>
            </a:r>
            <a:r>
              <a:rPr lang="fi-FI" sz="1300" dirty="0">
                <a:solidFill>
                  <a:schemeClr val="tx1">
                    <a:lumMod val="75000"/>
                  </a:schemeClr>
                </a:solidFill>
                <a:ea typeface="+mn-lt"/>
                <a:cs typeface="+mn-lt"/>
              </a:rPr>
              <a:t>. </a:t>
            </a:r>
          </a:p>
          <a:p>
            <a:pPr marL="0" indent="0">
              <a:buNone/>
            </a:pPr>
            <a:r>
              <a:rPr lang="fi-FI" sz="1300" dirty="0" err="1">
                <a:solidFill>
                  <a:schemeClr val="tx1">
                    <a:lumMod val="75000"/>
                  </a:schemeClr>
                </a:solidFill>
                <a:latin typeface="Garamond"/>
              </a:rPr>
              <a:t>Prescott</a:t>
            </a:r>
            <a:r>
              <a:rPr lang="fi-FI" sz="1300" dirty="0">
                <a:solidFill>
                  <a:schemeClr val="tx1">
                    <a:lumMod val="75000"/>
                  </a:schemeClr>
                </a:solidFill>
                <a:latin typeface="Garamond"/>
              </a:rPr>
              <a:t>, J. 2022. Online </a:t>
            </a:r>
            <a:r>
              <a:rPr lang="fi-FI" sz="1300" dirty="0" err="1">
                <a:solidFill>
                  <a:schemeClr val="tx1">
                    <a:lumMod val="75000"/>
                  </a:schemeClr>
                </a:solidFill>
                <a:latin typeface="Garamond"/>
              </a:rPr>
              <a:t>counselling</a:t>
            </a:r>
            <a:r>
              <a:rPr lang="fi-FI" sz="1300" dirty="0">
                <a:solidFill>
                  <a:schemeClr val="tx1">
                    <a:lumMod val="75000"/>
                  </a:schemeClr>
                </a:solidFill>
                <a:latin typeface="Garamond"/>
              </a:rPr>
              <a:t> and </a:t>
            </a:r>
            <a:r>
              <a:rPr lang="fi-FI" sz="1300" dirty="0" err="1">
                <a:solidFill>
                  <a:schemeClr val="tx1">
                    <a:lumMod val="75000"/>
                  </a:schemeClr>
                </a:solidFill>
                <a:latin typeface="Garamond"/>
              </a:rPr>
              <a:t>therapy</a:t>
            </a:r>
            <a:r>
              <a:rPr lang="fi-FI" sz="1300" dirty="0">
                <a:solidFill>
                  <a:schemeClr val="tx1">
                    <a:lumMod val="75000"/>
                  </a:schemeClr>
                </a:solidFill>
                <a:latin typeface="Garamond"/>
              </a:rPr>
              <a:t>. </a:t>
            </a:r>
            <a:r>
              <a:rPr lang="fi-FI" sz="1300" dirty="0" err="1">
                <a:solidFill>
                  <a:schemeClr val="tx1">
                    <a:lumMod val="75000"/>
                  </a:schemeClr>
                </a:solidFill>
                <a:latin typeface="Garamond"/>
              </a:rPr>
              <a:t>Mental</a:t>
            </a:r>
            <a:r>
              <a:rPr lang="fi-FI" sz="1300" dirty="0">
                <a:solidFill>
                  <a:schemeClr val="tx1">
                    <a:lumMod val="75000"/>
                  </a:schemeClr>
                </a:solidFill>
                <a:latin typeface="Garamond"/>
              </a:rPr>
              <a:t> Health and </a:t>
            </a:r>
            <a:r>
              <a:rPr lang="fi-FI" sz="1300" dirty="0" err="1">
                <a:solidFill>
                  <a:schemeClr val="tx1">
                    <a:lumMod val="75000"/>
                  </a:schemeClr>
                </a:solidFill>
                <a:latin typeface="Garamond"/>
              </a:rPr>
              <a:t>Social</a:t>
            </a:r>
            <a:r>
              <a:rPr lang="fi-FI" sz="1300" dirty="0">
                <a:solidFill>
                  <a:schemeClr val="tx1">
                    <a:lumMod val="75000"/>
                  </a:schemeClr>
                </a:solidFill>
                <a:latin typeface="Garamond"/>
              </a:rPr>
              <a:t> </a:t>
            </a:r>
            <a:r>
              <a:rPr lang="fi-FI" sz="1300" dirty="0" err="1">
                <a:solidFill>
                  <a:schemeClr val="tx1">
                    <a:lumMod val="75000"/>
                  </a:schemeClr>
                </a:solidFill>
                <a:latin typeface="Garamond"/>
              </a:rPr>
              <a:t>Inclusion</a:t>
            </a:r>
            <a:r>
              <a:rPr lang="fi-FI" sz="1300" dirty="0">
                <a:solidFill>
                  <a:schemeClr val="tx1">
                    <a:lumMod val="75000"/>
                  </a:schemeClr>
                </a:solidFill>
                <a:latin typeface="Garamond"/>
              </a:rPr>
              <a:t>. </a:t>
            </a:r>
            <a:r>
              <a:rPr lang="fi-FI" sz="1300" dirty="0" err="1">
                <a:solidFill>
                  <a:schemeClr val="tx1">
                    <a:lumMod val="75000"/>
                  </a:schemeClr>
                </a:solidFill>
                <a:latin typeface="Garamond"/>
              </a:rPr>
              <a:t>Vol</a:t>
            </a:r>
            <a:r>
              <a:rPr lang="fi-FI" sz="1300" dirty="0">
                <a:solidFill>
                  <a:schemeClr val="tx1">
                    <a:lumMod val="75000"/>
                  </a:schemeClr>
                </a:solidFill>
                <a:latin typeface="Garamond"/>
              </a:rPr>
              <a:t> 26(3). </a:t>
            </a:r>
          </a:p>
          <a:p>
            <a:pPr marL="0" indent="0">
              <a:buNone/>
            </a:pPr>
            <a:endParaRPr lang="fi-FI" sz="1300" dirty="0">
              <a:solidFill>
                <a:schemeClr val="tx1">
                  <a:lumMod val="75000"/>
                </a:schemeClr>
              </a:solidFill>
              <a:latin typeface="Garamond"/>
            </a:endParaRPr>
          </a:p>
        </p:txBody>
      </p:sp>
      <p:sp>
        <p:nvSpPr>
          <p:cNvPr id="4" name="Päivämäärän paikkamerkki 3">
            <a:extLst>
              <a:ext uri="{FF2B5EF4-FFF2-40B4-BE49-F238E27FC236}">
                <a16:creationId xmlns:a16="http://schemas.microsoft.com/office/drawing/2014/main" id="{53C23DFE-C2AD-9D61-6657-0292FC54CD69}"/>
              </a:ext>
            </a:extLst>
          </p:cNvPr>
          <p:cNvSpPr>
            <a:spLocks noGrp="1"/>
          </p:cNvSpPr>
          <p:nvPr>
            <p:ph type="dt" sz="half" idx="2"/>
          </p:nvPr>
        </p:nvSpPr>
        <p:spPr/>
        <p:txBody>
          <a:bodyPr/>
          <a:lstStyle/>
          <a:p>
            <a:pPr rtl="0"/>
            <a:r>
              <a:rPr lang="fi-FI" noProof="0"/>
              <a:t>20XX</a:t>
            </a:r>
          </a:p>
        </p:txBody>
      </p:sp>
      <p:sp>
        <p:nvSpPr>
          <p:cNvPr id="6" name="Dian numeron paikkamerkki 5">
            <a:extLst>
              <a:ext uri="{FF2B5EF4-FFF2-40B4-BE49-F238E27FC236}">
                <a16:creationId xmlns:a16="http://schemas.microsoft.com/office/drawing/2014/main" id="{90FD4C44-6DB6-8911-648E-33A9E5039E96}"/>
              </a:ext>
            </a:extLst>
          </p:cNvPr>
          <p:cNvSpPr>
            <a:spLocks noGrp="1"/>
          </p:cNvSpPr>
          <p:nvPr>
            <p:ph type="sldNum" sz="quarter" idx="4"/>
          </p:nvPr>
        </p:nvSpPr>
        <p:spPr/>
        <p:txBody>
          <a:bodyPr/>
          <a:lstStyle/>
          <a:p>
            <a:pPr rtl="0"/>
            <a:fld id="{AE208ADF-3ADD-483D-A721-14E3EEE2C135}" type="slidenum">
              <a:rPr lang="fi-FI" noProof="0" smtClean="0"/>
              <a:pPr rtl="0"/>
              <a:t>19</a:t>
            </a:fld>
            <a:endParaRPr lang="fi-FI" noProof="0"/>
          </a:p>
        </p:txBody>
      </p:sp>
    </p:spTree>
    <p:extLst>
      <p:ext uri="{BB962C8B-B14F-4D97-AF65-F5344CB8AC3E}">
        <p14:creationId xmlns:p14="http://schemas.microsoft.com/office/powerpoint/2010/main" val="364629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EC939E1-00A2-4A36-B095-E065A6DE0161}"/>
              </a:ext>
            </a:extLst>
          </p:cNvPr>
          <p:cNvSpPr>
            <a:spLocks noGrp="1"/>
          </p:cNvSpPr>
          <p:nvPr>
            <p:ph type="title"/>
          </p:nvPr>
        </p:nvSpPr>
        <p:spPr>
          <a:xfrm>
            <a:off x="647699" y="647700"/>
            <a:ext cx="3483421" cy="2866599"/>
          </a:xfrm>
        </p:spPr>
        <p:txBody>
          <a:bodyPr rtlCol="0"/>
          <a:lstStyle/>
          <a:p>
            <a:r>
              <a:rPr lang="fi-FI" dirty="0"/>
              <a:t>Esityksen sisältö</a:t>
            </a:r>
          </a:p>
        </p:txBody>
      </p:sp>
      <p:sp>
        <p:nvSpPr>
          <p:cNvPr id="3" name="Sisällön paikkamerkki 2">
            <a:extLst>
              <a:ext uri="{FF2B5EF4-FFF2-40B4-BE49-F238E27FC236}">
                <a16:creationId xmlns:a16="http://schemas.microsoft.com/office/drawing/2014/main" id="{A3B54E3C-306E-4FC5-A69F-6423F774DAB8}"/>
              </a:ext>
            </a:extLst>
          </p:cNvPr>
          <p:cNvSpPr>
            <a:spLocks noGrp="1"/>
          </p:cNvSpPr>
          <p:nvPr>
            <p:ph idx="1"/>
          </p:nvPr>
        </p:nvSpPr>
        <p:spPr>
          <a:xfrm>
            <a:off x="4682481" y="647700"/>
            <a:ext cx="7499697" cy="2982604"/>
          </a:xfrm>
        </p:spPr>
        <p:txBody>
          <a:bodyPr rtlCol="0">
            <a:normAutofit fontScale="70000" lnSpcReduction="20000"/>
          </a:bodyPr>
          <a:lstStyle/>
          <a:p>
            <a:pPr fontAlgn="base"/>
            <a:r>
              <a:rPr lang="en-US" dirty="0" err="1">
                <a:solidFill>
                  <a:srgbClr val="C1B8B0"/>
                </a:solidFill>
                <a:latin typeface="Garamond"/>
              </a:rPr>
              <a:t>DigiTeko-hanke</a:t>
            </a:r>
            <a:r>
              <a:rPr lang="en-US" dirty="0">
                <a:solidFill>
                  <a:srgbClr val="C1B8B0"/>
                </a:solidFill>
                <a:latin typeface="Garamond"/>
              </a:rPr>
              <a:t>                                    </a:t>
            </a:r>
            <a:r>
              <a:rPr lang="en-US" dirty="0" err="1">
                <a:solidFill>
                  <a:srgbClr val="C1B8B0"/>
                </a:solidFill>
                <a:latin typeface="Garamond"/>
              </a:rPr>
              <a:t>Vuorovaikutus</a:t>
            </a:r>
            <a:r>
              <a:rPr lang="en-US" dirty="0">
                <a:solidFill>
                  <a:srgbClr val="C1B8B0"/>
                </a:solidFill>
                <a:latin typeface="Garamond"/>
              </a:rPr>
              <a:t>                             </a:t>
            </a:r>
          </a:p>
          <a:p>
            <a:r>
              <a:rPr lang="en-US" dirty="0" err="1">
                <a:solidFill>
                  <a:srgbClr val="C1B8B0"/>
                </a:solidFill>
                <a:latin typeface="Garamond"/>
              </a:rPr>
              <a:t>Terveydenhuollon</a:t>
            </a:r>
            <a:r>
              <a:rPr lang="en-US" dirty="0">
                <a:solidFill>
                  <a:srgbClr val="C1B8B0"/>
                </a:solidFill>
                <a:latin typeface="Garamond"/>
              </a:rPr>
              <a:t> </a:t>
            </a:r>
            <a:r>
              <a:rPr lang="en-US" dirty="0" err="1">
                <a:solidFill>
                  <a:srgbClr val="C1B8B0"/>
                </a:solidFill>
                <a:latin typeface="Garamond"/>
              </a:rPr>
              <a:t>etäpalvelut</a:t>
            </a:r>
            <a:r>
              <a:rPr lang="en-US" dirty="0">
                <a:solidFill>
                  <a:srgbClr val="C1B8B0"/>
                </a:solidFill>
                <a:latin typeface="Garamond"/>
              </a:rPr>
              <a:t>                </a:t>
            </a:r>
            <a:r>
              <a:rPr lang="en-US" dirty="0" err="1">
                <a:solidFill>
                  <a:srgbClr val="C1B8B0"/>
                </a:solidFill>
                <a:latin typeface="Garamond"/>
              </a:rPr>
              <a:t>Etävastaanottoon</a:t>
            </a:r>
            <a:r>
              <a:rPr lang="en-US" dirty="0">
                <a:solidFill>
                  <a:srgbClr val="C1B8B0"/>
                </a:solidFill>
                <a:latin typeface="Garamond"/>
              </a:rPr>
              <a:t> </a:t>
            </a:r>
            <a:r>
              <a:rPr lang="en-US" dirty="0" err="1">
                <a:solidFill>
                  <a:srgbClr val="C1B8B0"/>
                </a:solidFill>
                <a:latin typeface="Garamond"/>
              </a:rPr>
              <a:t>liittyviä</a:t>
            </a:r>
            <a:br>
              <a:rPr lang="en-US" dirty="0">
                <a:solidFill>
                  <a:srgbClr val="C1B8B0"/>
                </a:solidFill>
                <a:latin typeface="Garamond"/>
              </a:rPr>
            </a:br>
            <a:r>
              <a:rPr lang="en-US" dirty="0">
                <a:solidFill>
                  <a:srgbClr val="C1B8B0"/>
                </a:solidFill>
                <a:latin typeface="Garamond"/>
              </a:rPr>
              <a:t>                                                          </a:t>
            </a:r>
            <a:r>
              <a:rPr lang="en-US" dirty="0" err="1">
                <a:solidFill>
                  <a:srgbClr val="C1B8B0"/>
                </a:solidFill>
                <a:latin typeface="Garamond"/>
              </a:rPr>
              <a:t>erityishuomioita</a:t>
            </a:r>
            <a:endParaRPr lang="en-US" dirty="0">
              <a:solidFill>
                <a:srgbClr val="C1B8B0"/>
              </a:solidFill>
              <a:latin typeface="Garamond"/>
            </a:endParaRPr>
          </a:p>
          <a:p>
            <a:r>
              <a:rPr lang="en-US" dirty="0" err="1">
                <a:solidFill>
                  <a:srgbClr val="C1B8B0"/>
                </a:solidFill>
                <a:latin typeface="Garamond"/>
              </a:rPr>
              <a:t>Etäpalvelujen</a:t>
            </a:r>
            <a:r>
              <a:rPr lang="en-US" dirty="0">
                <a:solidFill>
                  <a:srgbClr val="C1B8B0"/>
                </a:solidFill>
                <a:latin typeface="Garamond"/>
              </a:rPr>
              <a:t> </a:t>
            </a:r>
            <a:r>
              <a:rPr lang="en-US" dirty="0" err="1">
                <a:solidFill>
                  <a:srgbClr val="C1B8B0"/>
                </a:solidFill>
                <a:latin typeface="Garamond"/>
              </a:rPr>
              <a:t>antamisen</a:t>
            </a:r>
            <a:r>
              <a:rPr lang="en-US" dirty="0">
                <a:solidFill>
                  <a:srgbClr val="C1B8B0"/>
                </a:solidFill>
                <a:latin typeface="Garamond"/>
              </a:rPr>
              <a:t> </a:t>
            </a:r>
            <a:r>
              <a:rPr lang="en-US" dirty="0" err="1">
                <a:solidFill>
                  <a:srgbClr val="C1B8B0"/>
                </a:solidFill>
                <a:latin typeface="Garamond"/>
              </a:rPr>
              <a:t>edellytykset</a:t>
            </a:r>
            <a:r>
              <a:rPr lang="en-US" dirty="0">
                <a:solidFill>
                  <a:srgbClr val="C1B8B0"/>
                </a:solidFill>
                <a:latin typeface="Garamond"/>
              </a:rPr>
              <a:t>      </a:t>
            </a:r>
            <a:r>
              <a:rPr lang="en-US" dirty="0" err="1">
                <a:solidFill>
                  <a:srgbClr val="C1B8B0"/>
                </a:solidFill>
                <a:latin typeface="Garamond"/>
              </a:rPr>
              <a:t>Etähoidon</a:t>
            </a:r>
            <a:r>
              <a:rPr lang="en-US" dirty="0">
                <a:solidFill>
                  <a:srgbClr val="C1B8B0"/>
                </a:solidFill>
                <a:latin typeface="Garamond"/>
              </a:rPr>
              <a:t> </a:t>
            </a:r>
            <a:r>
              <a:rPr lang="en-US" dirty="0" err="1">
                <a:solidFill>
                  <a:srgbClr val="C1B8B0"/>
                </a:solidFill>
                <a:latin typeface="Garamond"/>
              </a:rPr>
              <a:t>hyötyjä</a:t>
            </a:r>
            <a:r>
              <a:rPr lang="en-US" dirty="0">
                <a:solidFill>
                  <a:srgbClr val="C1B8B0"/>
                </a:solidFill>
                <a:latin typeface="Garamond"/>
              </a:rPr>
              <a:t>         </a:t>
            </a:r>
          </a:p>
          <a:p>
            <a:r>
              <a:rPr lang="en-US" dirty="0" err="1">
                <a:solidFill>
                  <a:srgbClr val="C1B8B0"/>
                </a:solidFill>
                <a:latin typeface="Garamond"/>
              </a:rPr>
              <a:t>Ohjaus</a:t>
            </a:r>
            <a:r>
              <a:rPr lang="en-US" dirty="0">
                <a:solidFill>
                  <a:srgbClr val="C1B8B0"/>
                </a:solidFill>
                <a:latin typeface="Garamond"/>
              </a:rPr>
              <a:t> ja </a:t>
            </a:r>
            <a:r>
              <a:rPr lang="en-US" dirty="0" err="1">
                <a:solidFill>
                  <a:srgbClr val="C1B8B0"/>
                </a:solidFill>
                <a:latin typeface="Garamond"/>
              </a:rPr>
              <a:t>verkko-ohjaus</a:t>
            </a:r>
            <a:r>
              <a:rPr lang="en-US" dirty="0">
                <a:solidFill>
                  <a:srgbClr val="C1B8B0"/>
                </a:solidFill>
                <a:latin typeface="Garamond"/>
              </a:rPr>
              <a:t>                        </a:t>
            </a:r>
            <a:r>
              <a:rPr lang="en-US" dirty="0" err="1">
                <a:solidFill>
                  <a:srgbClr val="C1B8B0"/>
                </a:solidFill>
                <a:latin typeface="Garamond"/>
              </a:rPr>
              <a:t>Etähoidon</a:t>
            </a:r>
            <a:r>
              <a:rPr lang="en-US" dirty="0">
                <a:solidFill>
                  <a:srgbClr val="C1B8B0"/>
                </a:solidFill>
                <a:latin typeface="Garamond"/>
              </a:rPr>
              <a:t> </a:t>
            </a:r>
            <a:r>
              <a:rPr lang="en-US" dirty="0" err="1">
                <a:solidFill>
                  <a:srgbClr val="C1B8B0"/>
                </a:solidFill>
                <a:latin typeface="Garamond"/>
              </a:rPr>
              <a:t>haasteita</a:t>
            </a:r>
            <a:endParaRPr lang="en-US" dirty="0">
              <a:solidFill>
                <a:srgbClr val="C1B8B0"/>
              </a:solidFill>
              <a:latin typeface="Garamond"/>
            </a:endParaRPr>
          </a:p>
          <a:p>
            <a:r>
              <a:rPr lang="en-US" dirty="0" err="1">
                <a:solidFill>
                  <a:srgbClr val="C1B8B0"/>
                </a:solidFill>
                <a:latin typeface="Garamond"/>
              </a:rPr>
              <a:t>Verkko-ohjauksen</a:t>
            </a:r>
            <a:r>
              <a:rPr lang="en-US" dirty="0">
                <a:solidFill>
                  <a:srgbClr val="C1B8B0"/>
                </a:solidFill>
                <a:latin typeface="Garamond"/>
              </a:rPr>
              <a:t> </a:t>
            </a:r>
            <a:r>
              <a:rPr lang="en-US" dirty="0" err="1">
                <a:solidFill>
                  <a:srgbClr val="C1B8B0"/>
                </a:solidFill>
                <a:latin typeface="Garamond"/>
              </a:rPr>
              <a:t>tilat</a:t>
            </a:r>
            <a:r>
              <a:rPr lang="en-US" dirty="0">
                <a:solidFill>
                  <a:srgbClr val="C1B8B0"/>
                </a:solidFill>
                <a:latin typeface="Garamond"/>
              </a:rPr>
              <a:t>                          </a:t>
            </a:r>
            <a:r>
              <a:rPr lang="en-US" dirty="0" err="1">
                <a:solidFill>
                  <a:srgbClr val="C1B8B0"/>
                </a:solidFill>
                <a:latin typeface="Garamond"/>
              </a:rPr>
              <a:t>Erikoislääkärin</a:t>
            </a:r>
            <a:r>
              <a:rPr lang="en-US" dirty="0">
                <a:solidFill>
                  <a:srgbClr val="C1B8B0"/>
                </a:solidFill>
                <a:latin typeface="Garamond"/>
              </a:rPr>
              <a:t> </a:t>
            </a:r>
            <a:r>
              <a:rPr lang="en-US" dirty="0" err="1">
                <a:solidFill>
                  <a:srgbClr val="C1B8B0"/>
                </a:solidFill>
                <a:latin typeface="Garamond"/>
              </a:rPr>
              <a:t>etäkonsultaatiot</a:t>
            </a:r>
            <a:endParaRPr lang="en-US" dirty="0">
              <a:solidFill>
                <a:srgbClr val="C1B8B0"/>
              </a:solidFill>
              <a:latin typeface="Garamond"/>
            </a:endParaRPr>
          </a:p>
          <a:p>
            <a:r>
              <a:rPr lang="en-US" dirty="0" err="1">
                <a:solidFill>
                  <a:srgbClr val="C1B8B0"/>
                </a:solidFill>
                <a:latin typeface="Garamond"/>
              </a:rPr>
              <a:t>Tärkeää</a:t>
            </a:r>
            <a:r>
              <a:rPr lang="en-US" dirty="0">
                <a:solidFill>
                  <a:srgbClr val="C1B8B0"/>
                </a:solidFill>
                <a:latin typeface="Garamond"/>
              </a:rPr>
              <a:t> </a:t>
            </a:r>
            <a:r>
              <a:rPr lang="en-US" dirty="0" err="1">
                <a:solidFill>
                  <a:srgbClr val="C1B8B0"/>
                </a:solidFill>
                <a:latin typeface="Garamond"/>
              </a:rPr>
              <a:t>huomioida</a:t>
            </a:r>
            <a:r>
              <a:rPr lang="en-US" dirty="0">
                <a:solidFill>
                  <a:srgbClr val="C1B8B0"/>
                </a:solidFill>
                <a:latin typeface="Garamond"/>
              </a:rPr>
              <a:t>!                              </a:t>
            </a:r>
            <a:r>
              <a:rPr lang="en-US" dirty="0" err="1">
                <a:solidFill>
                  <a:srgbClr val="C1B8B0"/>
                </a:solidFill>
                <a:latin typeface="Garamond"/>
              </a:rPr>
              <a:t>Näin</a:t>
            </a:r>
            <a:r>
              <a:rPr lang="en-US" dirty="0">
                <a:solidFill>
                  <a:srgbClr val="C1B8B0"/>
                </a:solidFill>
                <a:latin typeface="Garamond"/>
              </a:rPr>
              <a:t> </a:t>
            </a:r>
            <a:r>
              <a:rPr lang="en-US" dirty="0" err="1">
                <a:solidFill>
                  <a:srgbClr val="C1B8B0"/>
                </a:solidFill>
                <a:latin typeface="Garamond"/>
              </a:rPr>
              <a:t>onnistut</a:t>
            </a:r>
            <a:r>
              <a:rPr lang="en-US" dirty="0">
                <a:solidFill>
                  <a:srgbClr val="C1B8B0"/>
                </a:solidFill>
                <a:latin typeface="Garamond"/>
              </a:rPr>
              <a:t>!</a:t>
            </a:r>
          </a:p>
        </p:txBody>
      </p:sp>
      <p:pic>
        <p:nvPicPr>
          <p:cNvPr id="9" name="Kuvan paikkamerkki 8" descr="Lähikuva puun vuosirenkaista">
            <a:extLst>
              <a:ext uri="{FF2B5EF4-FFF2-40B4-BE49-F238E27FC236}">
                <a16:creationId xmlns:a16="http://schemas.microsoft.com/office/drawing/2014/main" id="{072D25A5-89BE-44C4-B28D-DA5455752AA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667512" y="4142232"/>
            <a:ext cx="2606040" cy="2075688"/>
          </a:xfrm>
        </p:spPr>
      </p:pic>
      <p:pic>
        <p:nvPicPr>
          <p:cNvPr id="11" name="Kuvan paikkamerkki 10" descr="Lähikuva vihreästä puun oksasta, jossa pieni männyn käpy">
            <a:extLst>
              <a:ext uri="{FF2B5EF4-FFF2-40B4-BE49-F238E27FC236}">
                <a16:creationId xmlns:a16="http://schemas.microsoft.com/office/drawing/2014/main" id="{29ECE34D-620F-4312-BB89-40BCDBDB2503}"/>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3416041" y="4142232"/>
            <a:ext cx="2606040" cy="2075688"/>
          </a:xfrm>
        </p:spPr>
      </p:pic>
      <p:pic>
        <p:nvPicPr>
          <p:cNvPr id="13" name="Kuvan paikkamerkki 12" descr="Lähikuva puun kuoresta">
            <a:extLst>
              <a:ext uri="{FF2B5EF4-FFF2-40B4-BE49-F238E27FC236}">
                <a16:creationId xmlns:a16="http://schemas.microsoft.com/office/drawing/2014/main" id="{5C2E09F6-794D-4CBA-A9C6-4460C18FC393}"/>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val="0"/>
              </a:ext>
            </a:extLst>
          </a:blip>
          <a:srcRect/>
          <a:stretch/>
        </p:blipFill>
        <p:spPr>
          <a:xfrm>
            <a:off x="6169921" y="4142232"/>
            <a:ext cx="2606040" cy="2075688"/>
          </a:xfrm>
        </p:spPr>
      </p:pic>
      <p:pic>
        <p:nvPicPr>
          <p:cNvPr id="15" name="Kuvan paikkamerkki 14" descr="Lähikuva vihreästä puun oksasta">
            <a:extLst>
              <a:ext uri="{FF2B5EF4-FFF2-40B4-BE49-F238E27FC236}">
                <a16:creationId xmlns:a16="http://schemas.microsoft.com/office/drawing/2014/main" id="{4A4FF327-FD26-47EF-A265-02A0BB3793C5}"/>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val="0"/>
              </a:ext>
            </a:extLst>
          </a:blip>
          <a:srcRect/>
          <a:stretch/>
        </p:blipFill>
        <p:spPr>
          <a:xfrm>
            <a:off x="8913100" y="4142232"/>
            <a:ext cx="2606040" cy="2075688"/>
          </a:xfrm>
        </p:spPr>
      </p:pic>
      <p:sp>
        <p:nvSpPr>
          <p:cNvPr id="74" name="Päivämäärän paikkamerkki 73">
            <a:extLst>
              <a:ext uri="{FF2B5EF4-FFF2-40B4-BE49-F238E27FC236}">
                <a16:creationId xmlns:a16="http://schemas.microsoft.com/office/drawing/2014/main" id="{F58157BD-826A-4A73-AFE3-4DC840C3F88D}"/>
              </a:ext>
            </a:extLst>
          </p:cNvPr>
          <p:cNvSpPr>
            <a:spLocks noGrp="1"/>
          </p:cNvSpPr>
          <p:nvPr>
            <p:ph type="dt" sz="half" idx="2"/>
          </p:nvPr>
        </p:nvSpPr>
        <p:spPr>
          <a:xfrm>
            <a:off x="258792" y="6356350"/>
            <a:ext cx="3322608" cy="365125"/>
          </a:xfrm>
        </p:spPr>
        <p:txBody>
          <a:bodyPr rtlCol="0"/>
          <a:lstStyle/>
          <a:p>
            <a:pPr rtl="0"/>
            <a:r>
              <a:rPr lang="fi-FI"/>
              <a:t>20XX</a:t>
            </a:r>
          </a:p>
        </p:txBody>
      </p:sp>
      <p:sp>
        <p:nvSpPr>
          <p:cNvPr id="76" name="Dian numeron paikkamerkki 75">
            <a:extLst>
              <a:ext uri="{FF2B5EF4-FFF2-40B4-BE49-F238E27FC236}">
                <a16:creationId xmlns:a16="http://schemas.microsoft.com/office/drawing/2014/main" id="{4FCE912F-09D6-4C14-A807-126C32B03BB1}"/>
              </a:ext>
            </a:extLst>
          </p:cNvPr>
          <p:cNvSpPr>
            <a:spLocks noGrp="1"/>
          </p:cNvSpPr>
          <p:nvPr>
            <p:ph type="sldNum" sz="quarter" idx="4"/>
          </p:nvPr>
        </p:nvSpPr>
        <p:spPr>
          <a:xfrm>
            <a:off x="10518474" y="6356350"/>
            <a:ext cx="1414733" cy="365125"/>
          </a:xfrm>
        </p:spPr>
        <p:txBody>
          <a:bodyPr rtlCol="0"/>
          <a:lstStyle/>
          <a:p>
            <a:pPr rtl="0"/>
            <a:fld id="{AE208ADF-3ADD-483D-A721-14E3EEE2C135}" type="slidenum">
              <a:rPr lang="fi-FI" smtClean="0"/>
              <a:pPr rtl="0"/>
              <a:t>2</a:t>
            </a:fld>
            <a:endParaRPr lang="fi-FI"/>
          </a:p>
        </p:txBody>
      </p:sp>
      <p:sp>
        <p:nvSpPr>
          <p:cNvPr id="4" name="Tekstiruutu 3">
            <a:extLst>
              <a:ext uri="{FF2B5EF4-FFF2-40B4-BE49-F238E27FC236}">
                <a16:creationId xmlns:a16="http://schemas.microsoft.com/office/drawing/2014/main" id="{E5E9F827-1B53-5EC8-18DA-F80A80477FF5}"/>
              </a:ext>
            </a:extLst>
          </p:cNvPr>
          <p:cNvSpPr txBox="1"/>
          <p:nvPr/>
        </p:nvSpPr>
        <p:spPr>
          <a:xfrm flipV="1">
            <a:off x="12286012" y="185550"/>
            <a:ext cx="69273" cy="1731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a:p>
        </p:txBody>
      </p:sp>
    </p:spTree>
    <p:extLst>
      <p:ext uri="{BB962C8B-B14F-4D97-AF65-F5344CB8AC3E}">
        <p14:creationId xmlns:p14="http://schemas.microsoft.com/office/powerpoint/2010/main" val="1317231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B52B0D-6AB9-8EC7-279C-501044413B8E}"/>
              </a:ext>
            </a:extLst>
          </p:cNvPr>
          <p:cNvSpPr>
            <a:spLocks noGrp="1"/>
          </p:cNvSpPr>
          <p:nvPr>
            <p:ph type="title"/>
          </p:nvPr>
        </p:nvSpPr>
        <p:spPr/>
        <p:txBody>
          <a:bodyPr/>
          <a:lstStyle/>
          <a:p>
            <a:r>
              <a:rPr lang="fi-FI" dirty="0">
                <a:solidFill>
                  <a:srgbClr val="E2D4CA">
                    <a:alpha val="75000"/>
                  </a:srgbClr>
                </a:solidFill>
              </a:rPr>
              <a:t>Lähteet</a:t>
            </a:r>
          </a:p>
        </p:txBody>
      </p:sp>
      <p:sp>
        <p:nvSpPr>
          <p:cNvPr id="3" name="Sisällön paikkamerkki 2">
            <a:extLst>
              <a:ext uri="{FF2B5EF4-FFF2-40B4-BE49-F238E27FC236}">
                <a16:creationId xmlns:a16="http://schemas.microsoft.com/office/drawing/2014/main" id="{F6D24561-500F-40B4-2607-C201737E477B}"/>
              </a:ext>
            </a:extLst>
          </p:cNvPr>
          <p:cNvSpPr>
            <a:spLocks noGrp="1"/>
          </p:cNvSpPr>
          <p:nvPr>
            <p:ph idx="1"/>
          </p:nvPr>
        </p:nvSpPr>
        <p:spPr>
          <a:xfrm>
            <a:off x="838200" y="1653606"/>
            <a:ext cx="10515600" cy="4536499"/>
          </a:xfrm>
        </p:spPr>
        <p:txBody>
          <a:bodyPr vert="horz" lIns="91440" tIns="45720" rIns="91440" bIns="45720" rtlCol="0" anchor="t">
            <a:normAutofit/>
          </a:bodyPr>
          <a:lstStyle/>
          <a:p>
            <a:pPr marL="0" indent="0">
              <a:buNone/>
            </a:pPr>
            <a:endParaRPr lang="en-US" dirty="0">
              <a:solidFill>
                <a:schemeClr val="tx1">
                  <a:lumMod val="75000"/>
                </a:schemeClr>
              </a:solidFill>
              <a:latin typeface="Garamond"/>
              <a:ea typeface="+mn-lt"/>
              <a:cs typeface="+mn-lt"/>
            </a:endParaRPr>
          </a:p>
          <a:p>
            <a:pPr marL="0" indent="0">
              <a:buNone/>
            </a:pPr>
            <a:endParaRPr lang="fi-FI" dirty="0">
              <a:solidFill>
                <a:schemeClr val="tx1">
                  <a:lumMod val="75000"/>
                </a:schemeClr>
              </a:solidFill>
              <a:latin typeface="Garamond"/>
              <a:ea typeface="+mn-lt"/>
              <a:cs typeface="+mn-lt"/>
            </a:endParaRPr>
          </a:p>
          <a:p>
            <a:pPr marL="0" indent="0">
              <a:buNone/>
            </a:pPr>
            <a:endParaRPr lang="fi-FI" dirty="0">
              <a:solidFill>
                <a:schemeClr val="tx1">
                  <a:lumMod val="75000"/>
                </a:schemeClr>
              </a:solidFill>
              <a:latin typeface="Garamond"/>
            </a:endParaRPr>
          </a:p>
          <a:p>
            <a:pPr marL="0" indent="0" algn="l" rtl="0" fontAlgn="base">
              <a:buNone/>
            </a:pPr>
            <a:endParaRPr lang="en-US" b="0" i="0" dirty="0">
              <a:solidFill>
                <a:schemeClr val="tx1">
                  <a:lumMod val="75000"/>
                </a:schemeClr>
              </a:solidFill>
              <a:effectLst/>
              <a:latin typeface="Garamond"/>
            </a:endParaRPr>
          </a:p>
        </p:txBody>
      </p:sp>
      <p:sp>
        <p:nvSpPr>
          <p:cNvPr id="4" name="Päivämäärän paikkamerkki 3">
            <a:extLst>
              <a:ext uri="{FF2B5EF4-FFF2-40B4-BE49-F238E27FC236}">
                <a16:creationId xmlns:a16="http://schemas.microsoft.com/office/drawing/2014/main" id="{53C23DFE-C2AD-9D61-6657-0292FC54CD69}"/>
              </a:ext>
            </a:extLst>
          </p:cNvPr>
          <p:cNvSpPr>
            <a:spLocks noGrp="1"/>
          </p:cNvSpPr>
          <p:nvPr>
            <p:ph type="dt" sz="half" idx="2"/>
          </p:nvPr>
        </p:nvSpPr>
        <p:spPr/>
        <p:txBody>
          <a:bodyPr/>
          <a:lstStyle/>
          <a:p>
            <a:pPr rtl="0"/>
            <a:r>
              <a:rPr lang="fi-FI" noProof="0"/>
              <a:t>20XX</a:t>
            </a:r>
          </a:p>
        </p:txBody>
      </p:sp>
      <p:sp>
        <p:nvSpPr>
          <p:cNvPr id="6" name="Dian numeron paikkamerkki 5">
            <a:extLst>
              <a:ext uri="{FF2B5EF4-FFF2-40B4-BE49-F238E27FC236}">
                <a16:creationId xmlns:a16="http://schemas.microsoft.com/office/drawing/2014/main" id="{90FD4C44-6DB6-8911-648E-33A9E5039E96}"/>
              </a:ext>
            </a:extLst>
          </p:cNvPr>
          <p:cNvSpPr>
            <a:spLocks noGrp="1"/>
          </p:cNvSpPr>
          <p:nvPr>
            <p:ph type="sldNum" sz="quarter" idx="4"/>
          </p:nvPr>
        </p:nvSpPr>
        <p:spPr/>
        <p:txBody>
          <a:bodyPr/>
          <a:lstStyle/>
          <a:p>
            <a:pPr rtl="0"/>
            <a:fld id="{AE208ADF-3ADD-483D-A721-14E3EEE2C135}" type="slidenum">
              <a:rPr lang="fi-FI" noProof="0" smtClean="0"/>
              <a:pPr rtl="0"/>
              <a:t>20</a:t>
            </a:fld>
            <a:endParaRPr lang="fi-FI" noProof="0"/>
          </a:p>
        </p:txBody>
      </p:sp>
      <p:sp>
        <p:nvSpPr>
          <p:cNvPr id="7" name="Tekstiruutu 6">
            <a:extLst>
              <a:ext uri="{FF2B5EF4-FFF2-40B4-BE49-F238E27FC236}">
                <a16:creationId xmlns:a16="http://schemas.microsoft.com/office/drawing/2014/main" id="{D4AB0DCF-7EFA-0680-EDF5-665920F8BBA5}"/>
              </a:ext>
            </a:extLst>
          </p:cNvPr>
          <p:cNvSpPr txBox="1"/>
          <p:nvPr/>
        </p:nvSpPr>
        <p:spPr>
          <a:xfrm>
            <a:off x="706752" y="1808922"/>
            <a:ext cx="10706635" cy="1892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300" dirty="0">
                <a:solidFill>
                  <a:schemeClr val="tx1">
                    <a:lumMod val="75000"/>
                  </a:schemeClr>
                </a:solidFill>
                <a:latin typeface="Garamond"/>
              </a:rPr>
              <a:t>Salminen, T-L. 2023. Psykiatrinen sairaanhoitaja. Satasairaala, Pori. </a:t>
            </a:r>
            <a:r>
              <a:rPr lang="fi-FI" sz="1300" dirty="0" err="1">
                <a:solidFill>
                  <a:schemeClr val="tx1">
                    <a:lumMod val="75000"/>
                  </a:schemeClr>
                </a:solidFill>
                <a:latin typeface="Garamond"/>
              </a:rPr>
              <a:t>Teams</a:t>
            </a:r>
            <a:r>
              <a:rPr lang="fi-FI" sz="1300" dirty="0">
                <a:solidFill>
                  <a:schemeClr val="tx1">
                    <a:lumMod val="75000"/>
                  </a:schemeClr>
                </a:solidFill>
                <a:latin typeface="Garamond"/>
              </a:rPr>
              <a:t>-haastattelu 13.3.2023. Haastattelijana Halmeenmäki E. &amp; Taipale O. Tallenne haastattelijoiden hallussa.</a:t>
            </a:r>
            <a:endParaRPr lang="fi-FI" sz="1300">
              <a:solidFill>
                <a:schemeClr val="tx1">
                  <a:lumMod val="75000"/>
                </a:schemeClr>
              </a:solidFill>
            </a:endParaRPr>
          </a:p>
          <a:p>
            <a:endParaRPr lang="fi-FI" sz="1300" dirty="0">
              <a:solidFill>
                <a:schemeClr val="tx1">
                  <a:lumMod val="75000"/>
                </a:schemeClr>
              </a:solidFill>
              <a:latin typeface="Garamond"/>
            </a:endParaRPr>
          </a:p>
          <a:p>
            <a:r>
              <a:rPr lang="fi-FI" sz="1300" dirty="0">
                <a:solidFill>
                  <a:srgbClr val="BFBFBF"/>
                </a:solidFill>
                <a:latin typeface="Garamond"/>
              </a:rPr>
              <a:t>Stenberg H. 2016. Psykoterapia ja siihen liittyvät etähoito- ja etäkuntoutusmenetelmät. Teoksessa Salminen A-L., Hiekkala S. &amp; Stenberg H. (toim.) Etäkuntoutus. Kelan tutkimus. Helsinki. </a:t>
            </a:r>
            <a:endParaRPr lang="fi-FI" sz="1300"/>
          </a:p>
          <a:p>
            <a:endParaRPr lang="fi-FI" sz="1300" dirty="0">
              <a:solidFill>
                <a:srgbClr val="BFBFBF"/>
              </a:solidFill>
              <a:latin typeface="Garamond"/>
            </a:endParaRPr>
          </a:p>
          <a:p>
            <a:r>
              <a:rPr lang="fi-FI" sz="1300" dirty="0">
                <a:solidFill>
                  <a:srgbClr val="BFBFBF"/>
                </a:solidFill>
                <a:latin typeface="Garamond"/>
              </a:rPr>
              <a:t>Valvira. 2022. Potilaille annettavat terveydenhuollon etäpalvelut. Terveydenhuolto. Yksityisen terveydenhuollon luvat. Viitattu 25.2.2023. </a:t>
            </a:r>
            <a:r>
              <a:rPr lang="fi-FI" sz="1300" u="sng" dirty="0">
                <a:solidFill>
                  <a:srgbClr val="BFBFBF"/>
                </a:solidFill>
                <a:latin typeface="Garamond"/>
                <a:hlinkClick r:id="rId2"/>
              </a:rPr>
              <a:t>https://www.valvira.fi/terveydenhuolto/yksityisen_terveydenhuollon_luvat/potilaille-annettavat-terveydenhuollon-etapalvelut</a:t>
            </a:r>
            <a:endParaRPr lang="fi-FI" sz="1300" u="sng" dirty="0">
              <a:solidFill>
                <a:srgbClr val="BFBFBF"/>
              </a:solidFill>
              <a:latin typeface="Garamond"/>
            </a:endParaRPr>
          </a:p>
        </p:txBody>
      </p:sp>
    </p:spTree>
    <p:extLst>
      <p:ext uri="{BB962C8B-B14F-4D97-AF65-F5344CB8AC3E}">
        <p14:creationId xmlns:p14="http://schemas.microsoft.com/office/powerpoint/2010/main" val="3802828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0CE88BB9-5E8A-474F-B7C0-BC6738C243D9}"/>
              </a:ext>
            </a:extLst>
          </p:cNvPr>
          <p:cNvSpPr>
            <a:spLocks noGrp="1"/>
          </p:cNvSpPr>
          <p:nvPr>
            <p:ph type="title"/>
          </p:nvPr>
        </p:nvSpPr>
        <p:spPr>
          <a:xfrm>
            <a:off x="835268" y="727691"/>
            <a:ext cx="10515600" cy="899783"/>
          </a:xfrm>
        </p:spPr>
        <p:txBody>
          <a:bodyPr rtlCol="0"/>
          <a:lstStyle/>
          <a:p>
            <a:pPr rtl="0"/>
            <a:r>
              <a:rPr lang="fi-FI">
                <a:solidFill>
                  <a:srgbClr val="E2D4CA">
                    <a:alpha val="75000"/>
                  </a:srgbClr>
                </a:solidFill>
              </a:rPr>
              <a:t>DigiTeko-hanke</a:t>
            </a:r>
          </a:p>
        </p:txBody>
      </p:sp>
      <p:sp>
        <p:nvSpPr>
          <p:cNvPr id="81" name="Tekstin paikkamerkki 80">
            <a:extLst>
              <a:ext uri="{FF2B5EF4-FFF2-40B4-BE49-F238E27FC236}">
                <a16:creationId xmlns:a16="http://schemas.microsoft.com/office/drawing/2014/main" id="{26331C6E-6EC6-4BCA-90FC-D61437684A3A}"/>
              </a:ext>
            </a:extLst>
          </p:cNvPr>
          <p:cNvSpPr>
            <a:spLocks noGrp="1"/>
          </p:cNvSpPr>
          <p:nvPr>
            <p:ph type="body" sz="quarter" idx="16"/>
          </p:nvPr>
        </p:nvSpPr>
        <p:spPr>
          <a:xfrm>
            <a:off x="845164" y="1900962"/>
            <a:ext cx="10112375" cy="1954213"/>
          </a:xfrm>
        </p:spPr>
        <p:txBody>
          <a:bodyPr rtlCol="0">
            <a:normAutofit fontScale="92500" lnSpcReduction="10000"/>
          </a:bodyPr>
          <a:lstStyle/>
          <a:p>
            <a:r>
              <a:rPr lang="fi-FI" dirty="0">
                <a:solidFill>
                  <a:srgbClr val="E2D4CA">
                    <a:alpha val="85000"/>
                  </a:srgbClr>
                </a:solidFill>
              </a:rPr>
              <a:t>DigiTeko-hankkeen tavoitteena on tuottaa sekä vahvistaa työhyvinvoinnin lisäksi digitaalista osaamista kotihoidon toimintaympäristössä. </a:t>
            </a:r>
            <a:r>
              <a:rPr lang="fi-FI" dirty="0">
                <a:ea typeface="+mn-lt"/>
                <a:cs typeface="+mn-lt"/>
              </a:rPr>
              <a:t>Hankkeen tarkoituksena on kotihoidon digitaalisen työhyvinvointikartan suunnitteleminen, kotihoidon henkilöstön digitaalisen osaaminen vahvistaminen, työntuottavuuden ja työhyvinvoinnin lisääminen. </a:t>
            </a:r>
            <a:endParaRPr lang="fi-FI" dirty="0">
              <a:solidFill>
                <a:srgbClr val="E2D4CA">
                  <a:alpha val="85000"/>
                </a:srgbClr>
              </a:solidFill>
            </a:endParaRPr>
          </a:p>
        </p:txBody>
      </p:sp>
      <p:pic>
        <p:nvPicPr>
          <p:cNvPr id="13" name="Kuvan paikkamerkki 12" descr="Kuva, jossa on puu, ulkoaluetta, metsää, luontoa, luontoa">
            <a:extLst>
              <a:ext uri="{FF2B5EF4-FFF2-40B4-BE49-F238E27FC236}">
                <a16:creationId xmlns:a16="http://schemas.microsoft.com/office/drawing/2014/main" id="{28CD82BD-20D4-4910-9A71-4B534FCE62E7}"/>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4160520"/>
            <a:ext cx="4067175" cy="2697480"/>
          </a:xfrm>
        </p:spPr>
      </p:pic>
      <p:sp>
        <p:nvSpPr>
          <p:cNvPr id="182" name="Päivämäärän paikkamerkki 181">
            <a:extLst>
              <a:ext uri="{FF2B5EF4-FFF2-40B4-BE49-F238E27FC236}">
                <a16:creationId xmlns:a16="http://schemas.microsoft.com/office/drawing/2014/main" id="{0B26E46E-EDB2-4F95-99F9-6B864973B7EF}"/>
              </a:ext>
            </a:extLst>
          </p:cNvPr>
          <p:cNvSpPr>
            <a:spLocks noGrp="1"/>
          </p:cNvSpPr>
          <p:nvPr>
            <p:ph type="dt" sz="half" idx="2"/>
          </p:nvPr>
        </p:nvSpPr>
        <p:spPr>
          <a:xfrm>
            <a:off x="258792" y="6356350"/>
            <a:ext cx="3322608" cy="365125"/>
          </a:xfrm>
        </p:spPr>
        <p:txBody>
          <a:bodyPr rtlCol="0"/>
          <a:lstStyle/>
          <a:p>
            <a:pPr rtl="0"/>
            <a:r>
              <a:rPr lang="fi-FI"/>
              <a:t>20XX</a:t>
            </a:r>
          </a:p>
        </p:txBody>
      </p:sp>
      <p:pic>
        <p:nvPicPr>
          <p:cNvPr id="15" name="Kuvan paikkamerkki 14" descr="Lähikuva lehdistä ja vesipisaroista ">
            <a:extLst>
              <a:ext uri="{FF2B5EF4-FFF2-40B4-BE49-F238E27FC236}">
                <a16:creationId xmlns:a16="http://schemas.microsoft.com/office/drawing/2014/main" id="{34C758CA-99BE-4230-9424-008948EC328E}"/>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4067175" y="4160520"/>
            <a:ext cx="4133088" cy="2697480"/>
          </a:xfrm>
        </p:spPr>
      </p:pic>
      <p:pic>
        <p:nvPicPr>
          <p:cNvPr id="17" name="Kuvan paikkamerkki 16" descr="Lähikuva vihreästä puun oksasta">
            <a:extLst>
              <a:ext uri="{FF2B5EF4-FFF2-40B4-BE49-F238E27FC236}">
                <a16:creationId xmlns:a16="http://schemas.microsoft.com/office/drawing/2014/main" id="{B0A1EFCE-676C-4616-ABD3-11F042604AA6}"/>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8193024" y="4160520"/>
            <a:ext cx="4005072" cy="2697480"/>
          </a:xfrm>
        </p:spPr>
      </p:pic>
      <p:sp>
        <p:nvSpPr>
          <p:cNvPr id="184" name="Dian numeron paikkamerkki 183">
            <a:extLst>
              <a:ext uri="{FF2B5EF4-FFF2-40B4-BE49-F238E27FC236}">
                <a16:creationId xmlns:a16="http://schemas.microsoft.com/office/drawing/2014/main" id="{F09696C5-2D5D-4774-8ED7-53F2BB60D1FD}"/>
              </a:ext>
            </a:extLst>
          </p:cNvPr>
          <p:cNvSpPr>
            <a:spLocks noGrp="1"/>
          </p:cNvSpPr>
          <p:nvPr>
            <p:ph type="sldNum" sz="quarter" idx="4"/>
          </p:nvPr>
        </p:nvSpPr>
        <p:spPr>
          <a:xfrm>
            <a:off x="10518474" y="6356350"/>
            <a:ext cx="1414733" cy="365125"/>
          </a:xfrm>
        </p:spPr>
        <p:txBody>
          <a:bodyPr rtlCol="0"/>
          <a:lstStyle/>
          <a:p>
            <a:pPr rtl="0"/>
            <a:fld id="{AE208ADF-3ADD-483D-A721-14E3EEE2C135}" type="slidenum">
              <a:rPr lang="fi-FI" smtClean="0"/>
              <a:pPr rtl="0"/>
              <a:t>3</a:t>
            </a:fld>
            <a:endParaRPr lang="fi-FI"/>
          </a:p>
        </p:txBody>
      </p:sp>
    </p:spTree>
    <p:extLst>
      <p:ext uri="{BB962C8B-B14F-4D97-AF65-F5344CB8AC3E}">
        <p14:creationId xmlns:p14="http://schemas.microsoft.com/office/powerpoint/2010/main" val="3281439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5E1EC6-6D28-A43C-EE84-C65E93143EDB}"/>
              </a:ext>
            </a:extLst>
          </p:cNvPr>
          <p:cNvSpPr>
            <a:spLocks noGrp="1"/>
          </p:cNvSpPr>
          <p:nvPr>
            <p:ph type="title"/>
          </p:nvPr>
        </p:nvSpPr>
        <p:spPr>
          <a:xfrm>
            <a:off x="839788" y="647698"/>
            <a:ext cx="4061821" cy="1558558"/>
          </a:xfrm>
        </p:spPr>
        <p:txBody>
          <a:bodyPr anchor="b">
            <a:normAutofit/>
          </a:bodyPr>
          <a:lstStyle/>
          <a:p>
            <a:r>
              <a:rPr lang="fi-FI"/>
              <a:t>Terveydenhuollon etäpalvelut</a:t>
            </a:r>
          </a:p>
        </p:txBody>
      </p:sp>
      <p:pic>
        <p:nvPicPr>
          <p:cNvPr id="5" name="Kuva 5" descr="Kuva, joka sisältää kohteen taivas, piha-, päivä&#10;&#10;Kuvaus luotu automaattisesti">
            <a:extLst>
              <a:ext uri="{FF2B5EF4-FFF2-40B4-BE49-F238E27FC236}">
                <a16:creationId xmlns:a16="http://schemas.microsoft.com/office/drawing/2014/main" id="{EF545010-2E67-3FAF-CC8B-7F33B664B5F4}"/>
              </a:ext>
            </a:extLst>
          </p:cNvPr>
          <p:cNvPicPr>
            <a:picLocks noGrp="1" noChangeAspect="1"/>
          </p:cNvPicPr>
          <p:nvPr>
            <p:ph idx="1"/>
          </p:nvPr>
        </p:nvPicPr>
        <p:blipFill rotWithShape="1">
          <a:blip r:embed="rId2"/>
          <a:srcRect t="15534" r="3" b="3"/>
          <a:stretch/>
        </p:blipFill>
        <p:spPr>
          <a:xfrm>
            <a:off x="5183188" y="647699"/>
            <a:ext cx="6172200" cy="5213351"/>
          </a:xfrm>
          <a:noFill/>
        </p:spPr>
      </p:pic>
      <p:sp>
        <p:nvSpPr>
          <p:cNvPr id="4" name="Tekstin paikkamerkki 3">
            <a:extLst>
              <a:ext uri="{FF2B5EF4-FFF2-40B4-BE49-F238E27FC236}">
                <a16:creationId xmlns:a16="http://schemas.microsoft.com/office/drawing/2014/main" id="{46DDA39D-314F-A0D1-1FB4-2E4EEE4135A7}"/>
              </a:ext>
            </a:extLst>
          </p:cNvPr>
          <p:cNvSpPr>
            <a:spLocks noGrp="1"/>
          </p:cNvSpPr>
          <p:nvPr>
            <p:ph type="body" sz="half" idx="2"/>
          </p:nvPr>
        </p:nvSpPr>
        <p:spPr>
          <a:xfrm>
            <a:off x="839788" y="2206256"/>
            <a:ext cx="4061821" cy="3662732"/>
          </a:xfrm>
        </p:spPr>
        <p:txBody>
          <a:bodyPr vert="horz" lIns="91440" tIns="45720" rIns="91440" bIns="45720" rtlCol="0" anchor="t">
            <a:normAutofit/>
          </a:bodyPr>
          <a:lstStyle/>
          <a:p>
            <a:r>
              <a:rPr lang="fi-FI" b="0" i="0" u="none" strike="noStrike" dirty="0">
                <a:effectLst/>
              </a:rPr>
              <a:t>Terveydenhuollossa etäpalveluilla tarkoitetaan sitä, että potilaan tarkkailu, tutkiminen, diagnostiikka, hoitaminen sekä seuranta tapahtuu ilman potilaan kanssa samassa paikassa olemista, fyysisestä etäisyydestä huolimatta. Kaikki hoitoon liittyvät suositukset ja päätökset perustuvat verkossa tai älypuhelimella välitettyihin tietoihin ja dokumentteihin</a:t>
            </a:r>
            <a:r>
              <a:rPr lang="fi-FI" dirty="0"/>
              <a:t>.</a:t>
            </a:r>
          </a:p>
        </p:txBody>
      </p:sp>
    </p:spTree>
    <p:extLst>
      <p:ext uri="{BB962C8B-B14F-4D97-AF65-F5344CB8AC3E}">
        <p14:creationId xmlns:p14="http://schemas.microsoft.com/office/powerpoint/2010/main" val="1032445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EC939E1-00A2-4A36-B095-E065A6DE0161}"/>
              </a:ext>
            </a:extLst>
          </p:cNvPr>
          <p:cNvSpPr>
            <a:spLocks noGrp="1"/>
          </p:cNvSpPr>
          <p:nvPr>
            <p:ph type="title"/>
          </p:nvPr>
        </p:nvSpPr>
        <p:spPr>
          <a:xfrm>
            <a:off x="647699" y="647700"/>
            <a:ext cx="3483421" cy="2866599"/>
          </a:xfrm>
        </p:spPr>
        <p:txBody>
          <a:bodyPr rtlCol="0"/>
          <a:lstStyle/>
          <a:p>
            <a:pPr algn="ctr" rtl="0"/>
            <a:r>
              <a:rPr lang="fi-FI"/>
              <a:t>Etäpalvelujen antamisen edellytykset</a:t>
            </a:r>
          </a:p>
        </p:txBody>
      </p:sp>
      <p:sp>
        <p:nvSpPr>
          <p:cNvPr id="3" name="Sisällön paikkamerkki 2">
            <a:extLst>
              <a:ext uri="{FF2B5EF4-FFF2-40B4-BE49-F238E27FC236}">
                <a16:creationId xmlns:a16="http://schemas.microsoft.com/office/drawing/2014/main" id="{A3B54E3C-306E-4FC5-A69F-6423F774DAB8}"/>
              </a:ext>
            </a:extLst>
          </p:cNvPr>
          <p:cNvSpPr>
            <a:spLocks noGrp="1"/>
          </p:cNvSpPr>
          <p:nvPr>
            <p:ph idx="1"/>
          </p:nvPr>
        </p:nvSpPr>
        <p:spPr>
          <a:xfrm>
            <a:off x="5117909" y="647700"/>
            <a:ext cx="6401231" cy="2982604"/>
          </a:xfrm>
        </p:spPr>
        <p:txBody>
          <a:bodyPr rtlCol="0">
            <a:normAutofit fontScale="85000" lnSpcReduction="10000"/>
          </a:bodyPr>
          <a:lstStyle/>
          <a:p>
            <a:pPr algn="l" rtl="0" fontAlgn="base">
              <a:buFont typeface="Arial" panose="020B0604020202020204" pitchFamily="34" charset="0"/>
              <a:buChar char="•"/>
            </a:pPr>
            <a:r>
              <a:rPr lang="fi-FI" b="0" i="0" u="none" strike="noStrike">
                <a:solidFill>
                  <a:srgbClr val="C1B8B0"/>
                </a:solidFill>
                <a:effectLst/>
                <a:latin typeface="Garamond"/>
              </a:rPr>
              <a:t>Asianmukaiset tilat ja laitteet </a:t>
            </a:r>
            <a:r>
              <a:rPr lang="en-US" b="0" i="0">
                <a:solidFill>
                  <a:srgbClr val="C1B8B0"/>
                </a:solidFill>
                <a:effectLst/>
                <a:latin typeface="Garamond"/>
              </a:rPr>
              <a:t>​</a:t>
            </a:r>
            <a:endParaRPr lang="en-US" b="0" i="0">
              <a:solidFill>
                <a:srgbClr val="C1B8B0"/>
              </a:solidFill>
              <a:effectLst/>
              <a:latin typeface="Garamond"/>
              <a:cs typeface="Arial"/>
            </a:endParaRPr>
          </a:p>
          <a:p>
            <a:pPr algn="l" rtl="0" fontAlgn="base">
              <a:buFont typeface="Arial" panose="020B0604020202020204" pitchFamily="34" charset="0"/>
              <a:buChar char="•"/>
            </a:pPr>
            <a:r>
              <a:rPr lang="fi-FI" b="0" i="0" u="none" strike="noStrike">
                <a:solidFill>
                  <a:srgbClr val="C1B8B0"/>
                </a:solidFill>
                <a:effectLst/>
                <a:latin typeface="Garamond"/>
              </a:rPr>
              <a:t>Toiminnan edellyttämä henkilökunta, joka on saanut asianmukaisen koulutuksen </a:t>
            </a:r>
            <a:r>
              <a:rPr lang="fi-FI" b="0" i="0">
                <a:solidFill>
                  <a:srgbClr val="C1B8B0"/>
                </a:solidFill>
                <a:effectLst/>
                <a:latin typeface="Garamond"/>
              </a:rPr>
              <a:t>​</a:t>
            </a:r>
            <a:endParaRPr lang="fi-FI" b="0" i="0">
              <a:solidFill>
                <a:srgbClr val="C1B8B0"/>
              </a:solidFill>
              <a:effectLst/>
              <a:latin typeface="Garamond"/>
              <a:cs typeface="Arial"/>
            </a:endParaRPr>
          </a:p>
          <a:p>
            <a:pPr algn="l" rtl="0" fontAlgn="base">
              <a:buFont typeface="Arial" panose="020B0604020202020204" pitchFamily="34" charset="0"/>
              <a:buChar char="•"/>
            </a:pPr>
            <a:r>
              <a:rPr lang="fi-FI" b="0" i="0" u="none" strike="noStrike">
                <a:solidFill>
                  <a:srgbClr val="C1B8B0"/>
                </a:solidFill>
                <a:effectLst/>
                <a:latin typeface="Garamond"/>
              </a:rPr>
              <a:t>Palvelun on oltava potilasturvallisuushuomioivaa sekä lääketieteellisesti asianmukaista </a:t>
            </a:r>
            <a:r>
              <a:rPr lang="en-US" b="0" i="0">
                <a:solidFill>
                  <a:srgbClr val="C1B8B0"/>
                </a:solidFill>
                <a:effectLst/>
                <a:latin typeface="Garamond"/>
              </a:rPr>
              <a:t>​</a:t>
            </a:r>
            <a:endParaRPr lang="en-US" b="0" i="0">
              <a:solidFill>
                <a:srgbClr val="C1B8B0"/>
              </a:solidFill>
              <a:effectLst/>
              <a:latin typeface="Garamond"/>
              <a:cs typeface="Arial"/>
            </a:endParaRPr>
          </a:p>
          <a:p>
            <a:pPr algn="l" rtl="0" fontAlgn="base">
              <a:buFont typeface="Arial" panose="020B0604020202020204" pitchFamily="34" charset="0"/>
              <a:buChar char="•"/>
            </a:pPr>
            <a:r>
              <a:rPr lang="fi-FI" b="0" i="0" u="none" strike="noStrike">
                <a:solidFill>
                  <a:srgbClr val="C1B8B0"/>
                </a:solidFill>
                <a:effectLst/>
                <a:latin typeface="Garamond"/>
              </a:rPr>
              <a:t>Tietojärjestelmien on täytettävä tietoturvaa, tietosuojaa sekä salassapitoa koskevat säädökset</a:t>
            </a:r>
            <a:r>
              <a:rPr lang="fi-FI" b="0" i="0">
                <a:solidFill>
                  <a:srgbClr val="C1B8B0"/>
                </a:solidFill>
                <a:effectLst/>
                <a:latin typeface="Garamond"/>
              </a:rPr>
              <a:t>​</a:t>
            </a:r>
          </a:p>
        </p:txBody>
      </p:sp>
      <p:pic>
        <p:nvPicPr>
          <p:cNvPr id="9" name="Kuvan paikkamerkki 8" descr="Lähikuva puun vuosirenkaista">
            <a:extLst>
              <a:ext uri="{FF2B5EF4-FFF2-40B4-BE49-F238E27FC236}">
                <a16:creationId xmlns:a16="http://schemas.microsoft.com/office/drawing/2014/main" id="{072D25A5-89BE-44C4-B28D-DA5455752AA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667512" y="4142232"/>
            <a:ext cx="2606040" cy="2075688"/>
          </a:xfrm>
        </p:spPr>
      </p:pic>
      <p:pic>
        <p:nvPicPr>
          <p:cNvPr id="11" name="Kuvan paikkamerkki 10" descr="Lähikuva vihreästä puun oksasta, jossa pieni männyn käpy">
            <a:extLst>
              <a:ext uri="{FF2B5EF4-FFF2-40B4-BE49-F238E27FC236}">
                <a16:creationId xmlns:a16="http://schemas.microsoft.com/office/drawing/2014/main" id="{29ECE34D-620F-4312-BB89-40BCDBDB2503}"/>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3416041" y="4142232"/>
            <a:ext cx="2606040" cy="2075688"/>
          </a:xfrm>
        </p:spPr>
      </p:pic>
      <p:pic>
        <p:nvPicPr>
          <p:cNvPr id="13" name="Kuvan paikkamerkki 12" descr="Lähikuva puun kuoresta">
            <a:extLst>
              <a:ext uri="{FF2B5EF4-FFF2-40B4-BE49-F238E27FC236}">
                <a16:creationId xmlns:a16="http://schemas.microsoft.com/office/drawing/2014/main" id="{5C2E09F6-794D-4CBA-A9C6-4460C18FC393}"/>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val="0"/>
              </a:ext>
            </a:extLst>
          </a:blip>
          <a:srcRect/>
          <a:stretch/>
        </p:blipFill>
        <p:spPr>
          <a:xfrm>
            <a:off x="6169921" y="4142232"/>
            <a:ext cx="2606040" cy="2075688"/>
          </a:xfrm>
        </p:spPr>
      </p:pic>
      <p:pic>
        <p:nvPicPr>
          <p:cNvPr id="15" name="Kuvan paikkamerkki 14" descr="Lähikuva vihreästä puun oksasta">
            <a:extLst>
              <a:ext uri="{FF2B5EF4-FFF2-40B4-BE49-F238E27FC236}">
                <a16:creationId xmlns:a16="http://schemas.microsoft.com/office/drawing/2014/main" id="{4A4FF327-FD26-47EF-A265-02A0BB3793C5}"/>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val="0"/>
              </a:ext>
            </a:extLst>
          </a:blip>
          <a:srcRect/>
          <a:stretch/>
        </p:blipFill>
        <p:spPr>
          <a:xfrm>
            <a:off x="8913100" y="4142232"/>
            <a:ext cx="2606040" cy="2075688"/>
          </a:xfrm>
        </p:spPr>
      </p:pic>
      <p:sp>
        <p:nvSpPr>
          <p:cNvPr id="74" name="Päivämäärän paikkamerkki 73">
            <a:extLst>
              <a:ext uri="{FF2B5EF4-FFF2-40B4-BE49-F238E27FC236}">
                <a16:creationId xmlns:a16="http://schemas.microsoft.com/office/drawing/2014/main" id="{F58157BD-826A-4A73-AFE3-4DC840C3F88D}"/>
              </a:ext>
            </a:extLst>
          </p:cNvPr>
          <p:cNvSpPr>
            <a:spLocks noGrp="1"/>
          </p:cNvSpPr>
          <p:nvPr>
            <p:ph type="dt" sz="half" idx="2"/>
          </p:nvPr>
        </p:nvSpPr>
        <p:spPr>
          <a:xfrm>
            <a:off x="258792" y="6356350"/>
            <a:ext cx="3322608" cy="365125"/>
          </a:xfrm>
        </p:spPr>
        <p:txBody>
          <a:bodyPr rtlCol="0"/>
          <a:lstStyle/>
          <a:p>
            <a:pPr rtl="0"/>
            <a:r>
              <a:rPr lang="fi-FI"/>
              <a:t>20XX</a:t>
            </a:r>
          </a:p>
        </p:txBody>
      </p:sp>
      <p:sp>
        <p:nvSpPr>
          <p:cNvPr id="76" name="Dian numeron paikkamerkki 75">
            <a:extLst>
              <a:ext uri="{FF2B5EF4-FFF2-40B4-BE49-F238E27FC236}">
                <a16:creationId xmlns:a16="http://schemas.microsoft.com/office/drawing/2014/main" id="{4FCE912F-09D6-4C14-A807-126C32B03BB1}"/>
              </a:ext>
            </a:extLst>
          </p:cNvPr>
          <p:cNvSpPr>
            <a:spLocks noGrp="1"/>
          </p:cNvSpPr>
          <p:nvPr>
            <p:ph type="sldNum" sz="quarter" idx="4"/>
          </p:nvPr>
        </p:nvSpPr>
        <p:spPr>
          <a:xfrm>
            <a:off x="10518474" y="6356350"/>
            <a:ext cx="1414733" cy="365125"/>
          </a:xfrm>
        </p:spPr>
        <p:txBody>
          <a:bodyPr rtlCol="0"/>
          <a:lstStyle/>
          <a:p>
            <a:pPr rtl="0"/>
            <a:fld id="{AE208ADF-3ADD-483D-A721-14E3EEE2C135}" type="slidenum">
              <a:rPr lang="fi-FI" smtClean="0"/>
              <a:pPr rtl="0"/>
              <a:t>5</a:t>
            </a:fld>
            <a:endParaRPr lang="fi-FI"/>
          </a:p>
        </p:txBody>
      </p:sp>
    </p:spTree>
    <p:extLst>
      <p:ext uri="{BB962C8B-B14F-4D97-AF65-F5344CB8AC3E}">
        <p14:creationId xmlns:p14="http://schemas.microsoft.com/office/powerpoint/2010/main" val="3412907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8AD564-E9B1-BB40-EBDC-97B622591A11}"/>
              </a:ext>
            </a:extLst>
          </p:cNvPr>
          <p:cNvSpPr>
            <a:spLocks noGrp="1"/>
          </p:cNvSpPr>
          <p:nvPr>
            <p:ph type="title"/>
          </p:nvPr>
        </p:nvSpPr>
        <p:spPr>
          <a:xfrm>
            <a:off x="773527" y="161785"/>
            <a:ext cx="4061821" cy="1558558"/>
          </a:xfrm>
        </p:spPr>
        <p:txBody>
          <a:bodyPr/>
          <a:lstStyle/>
          <a:p>
            <a:r>
              <a:rPr lang="fi-FI" dirty="0"/>
              <a:t>Ohjaus ja verkko-ohjaus</a:t>
            </a:r>
          </a:p>
        </p:txBody>
      </p:sp>
      <p:sp>
        <p:nvSpPr>
          <p:cNvPr id="3" name="Sisällön paikkamerkki 2">
            <a:extLst>
              <a:ext uri="{FF2B5EF4-FFF2-40B4-BE49-F238E27FC236}">
                <a16:creationId xmlns:a16="http://schemas.microsoft.com/office/drawing/2014/main" id="{A3C6B08F-6203-93E3-AE33-256B2738DF46}"/>
              </a:ext>
            </a:extLst>
          </p:cNvPr>
          <p:cNvSpPr>
            <a:spLocks noGrp="1"/>
          </p:cNvSpPr>
          <p:nvPr>
            <p:ph idx="1"/>
          </p:nvPr>
        </p:nvSpPr>
        <p:spPr/>
        <p:txBody>
          <a:bodyPr>
            <a:normAutofit fontScale="92500"/>
          </a:bodyPr>
          <a:lstStyle/>
          <a:p>
            <a:pPr algn="l" rtl="0" fontAlgn="base">
              <a:buFont typeface="Arial" panose="020B0604020202020204" pitchFamily="34" charset="0"/>
              <a:buChar char="•"/>
            </a:pPr>
            <a:r>
              <a:rPr lang="fi-FI" sz="2200" b="0" i="0" u="none" strike="noStrike" dirty="0">
                <a:solidFill>
                  <a:srgbClr val="C1B8B0"/>
                </a:solidFill>
                <a:effectLst/>
                <a:latin typeface="Garamond" panose="02020404030301010803" pitchFamily="18" charset="0"/>
              </a:rPr>
              <a:t>Ohjauksessa tavoitteena on asiakkaan tilanteen edistäminen hänen toivomaansa suuntaan.</a:t>
            </a:r>
            <a:r>
              <a:rPr lang="fi-FI" sz="2200" b="0" i="0" dirty="0">
                <a:solidFill>
                  <a:srgbClr val="C1B8B0"/>
                </a:solidFill>
                <a:effectLst/>
                <a:latin typeface="Garamond" panose="02020404030301010803" pitchFamily="18" charset="0"/>
              </a:rPr>
              <a:t>​</a:t>
            </a:r>
          </a:p>
          <a:p>
            <a:pPr algn="l" rtl="0" fontAlgn="base">
              <a:buFont typeface="Arial" panose="020B0604020202020204" pitchFamily="34" charset="0"/>
              <a:buChar char="•"/>
            </a:pPr>
            <a:r>
              <a:rPr lang="fi-FI" sz="2200" b="0" i="0" u="none" strike="noStrike" dirty="0">
                <a:solidFill>
                  <a:srgbClr val="C1B8B0"/>
                </a:solidFill>
                <a:effectLst/>
                <a:latin typeface="Garamond" panose="02020404030301010803" pitchFamily="18" charset="0"/>
              </a:rPr>
              <a:t>Ohjauskohtaamisessa avainasemassa on molemmin puoleinen kunnioitus: ohjaajan tulee kunnioittaa asiakasta oman elämänsä asiantuntijana ja asiakkaan ohjaajaa ohjausprosessin ja terveydenhuollon ammattilaisena</a:t>
            </a:r>
            <a:r>
              <a:rPr lang="en-US" sz="2200" b="0" i="0" dirty="0">
                <a:solidFill>
                  <a:srgbClr val="C1B8B0"/>
                </a:solidFill>
                <a:effectLst/>
                <a:latin typeface="Garamond" panose="02020404030301010803" pitchFamily="18" charset="0"/>
              </a:rPr>
              <a:t>​</a:t>
            </a:r>
          </a:p>
          <a:p>
            <a:pPr algn="l" rtl="0" fontAlgn="base">
              <a:buFont typeface="Arial" panose="020B0604020202020204" pitchFamily="34" charset="0"/>
              <a:buChar char="•"/>
            </a:pPr>
            <a:r>
              <a:rPr lang="fi-FI" sz="2200" b="0" i="0" u="none" strike="noStrike" dirty="0">
                <a:solidFill>
                  <a:srgbClr val="C1B8B0"/>
                </a:solidFill>
                <a:effectLst/>
                <a:latin typeface="Garamond" panose="02020404030301010803" pitchFamily="18" charset="0"/>
              </a:rPr>
              <a:t>Tavoitteena on välittää asiantuntevaa, paikkaansa pitävää tietoa oikea-aikaisesti asiakkaan elämänhallinnan tueksi. Asiakas päättää itse noudattaako neuvoja vai ei.</a:t>
            </a:r>
            <a:endParaRPr lang="en-US" sz="2200" b="0" i="0" dirty="0">
              <a:solidFill>
                <a:srgbClr val="C1B8B0"/>
              </a:solidFill>
              <a:effectLst/>
              <a:latin typeface="Arial" panose="020B0604020202020204" pitchFamily="34" charset="0"/>
            </a:endParaRPr>
          </a:p>
          <a:p>
            <a:endParaRPr lang="fi-FI"/>
          </a:p>
        </p:txBody>
      </p:sp>
      <p:sp>
        <p:nvSpPr>
          <p:cNvPr id="4" name="Tekstin paikkamerkki 3">
            <a:extLst>
              <a:ext uri="{FF2B5EF4-FFF2-40B4-BE49-F238E27FC236}">
                <a16:creationId xmlns:a16="http://schemas.microsoft.com/office/drawing/2014/main" id="{58A1AF17-8DEC-0F94-63D2-7FE7019A2BC8}"/>
              </a:ext>
            </a:extLst>
          </p:cNvPr>
          <p:cNvSpPr>
            <a:spLocks noGrp="1"/>
          </p:cNvSpPr>
          <p:nvPr>
            <p:ph type="body" sz="half" idx="2"/>
          </p:nvPr>
        </p:nvSpPr>
        <p:spPr>
          <a:xfrm>
            <a:off x="773527" y="1819734"/>
            <a:ext cx="4061821" cy="3662732"/>
          </a:xfrm>
        </p:spPr>
        <p:txBody>
          <a:bodyPr/>
          <a:lstStyle/>
          <a:p>
            <a:pPr algn="ctr"/>
            <a:r>
              <a:rPr lang="fi-FI" b="0" i="0" u="none" strike="noStrike" dirty="0">
                <a:solidFill>
                  <a:srgbClr val="FFFFFF"/>
                </a:solidFill>
                <a:effectLst/>
                <a:latin typeface="Garamond" panose="02020404030301010803" pitchFamily="18" charset="0"/>
              </a:rPr>
              <a:t>Pääpaino kokonaisvaltaisessa hyvinvoinnissa ja asiakkaan elämän kokonaisuuden huomioimisessa ohjaustilanteen aikana</a:t>
            </a:r>
            <a:r>
              <a:rPr lang="fi-FI" b="0" i="0" dirty="0">
                <a:solidFill>
                  <a:srgbClr val="000000"/>
                </a:solidFill>
                <a:effectLst/>
                <a:latin typeface="Garamond" panose="02020404030301010803" pitchFamily="18" charset="0"/>
              </a:rPr>
              <a:t>​</a:t>
            </a:r>
            <a:endParaRPr lang="fi-FI" dirty="0"/>
          </a:p>
        </p:txBody>
      </p:sp>
      <p:sp>
        <p:nvSpPr>
          <p:cNvPr id="5" name="Tekstiruutu 4">
            <a:extLst>
              <a:ext uri="{FF2B5EF4-FFF2-40B4-BE49-F238E27FC236}">
                <a16:creationId xmlns:a16="http://schemas.microsoft.com/office/drawing/2014/main" id="{D8F85169-8C80-6E80-13F7-8F337BEE9B59}"/>
              </a:ext>
            </a:extLst>
          </p:cNvPr>
          <p:cNvSpPr txBox="1"/>
          <p:nvPr/>
        </p:nvSpPr>
        <p:spPr>
          <a:xfrm>
            <a:off x="836612" y="4021493"/>
            <a:ext cx="3844179" cy="2308324"/>
          </a:xfrm>
          <a:prstGeom prst="rect">
            <a:avLst/>
          </a:prstGeom>
          <a:noFill/>
          <a:ln>
            <a:solidFill>
              <a:srgbClr val="C1B8B0"/>
            </a:solidFill>
          </a:ln>
        </p:spPr>
        <p:txBody>
          <a:bodyPr wrap="square" lIns="91440" tIns="45720" rIns="91440" bIns="45720" rtlCol="0" anchor="t">
            <a:spAutoFit/>
          </a:bodyPr>
          <a:lstStyle/>
          <a:p>
            <a:endParaRPr lang="fi-FI" dirty="0"/>
          </a:p>
          <a:p>
            <a:endParaRPr lang="fi-FI"/>
          </a:p>
          <a:p>
            <a:endParaRPr lang="fi-FI"/>
          </a:p>
          <a:p>
            <a:endParaRPr lang="fi-FI"/>
          </a:p>
          <a:p>
            <a:endParaRPr lang="fi-FI"/>
          </a:p>
          <a:p>
            <a:endParaRPr lang="fi-FI"/>
          </a:p>
          <a:p>
            <a:endParaRPr lang="fi-FI"/>
          </a:p>
          <a:p>
            <a:endParaRPr lang="fi-FI" dirty="0"/>
          </a:p>
        </p:txBody>
      </p:sp>
      <p:pic>
        <p:nvPicPr>
          <p:cNvPr id="6" name="Kuva 6" descr="Kuva, joka sisältää kohteen piha-, puu, taivas, kasvi&#10;&#10;Kuvaus luotu automaattisesti">
            <a:extLst>
              <a:ext uri="{FF2B5EF4-FFF2-40B4-BE49-F238E27FC236}">
                <a16:creationId xmlns:a16="http://schemas.microsoft.com/office/drawing/2014/main" id="{0BCF4BE6-9777-B5A1-6ABC-D0D605DEE11E}"/>
              </a:ext>
            </a:extLst>
          </p:cNvPr>
          <p:cNvPicPr>
            <a:picLocks noChangeAspect="1"/>
          </p:cNvPicPr>
          <p:nvPr/>
        </p:nvPicPr>
        <p:blipFill>
          <a:blip r:embed="rId2"/>
          <a:stretch>
            <a:fillRect/>
          </a:stretch>
        </p:blipFill>
        <p:spPr>
          <a:xfrm>
            <a:off x="726661" y="3305865"/>
            <a:ext cx="4112591" cy="3073400"/>
          </a:xfrm>
          <a:prstGeom prst="rect">
            <a:avLst/>
          </a:prstGeom>
        </p:spPr>
      </p:pic>
    </p:spTree>
    <p:extLst>
      <p:ext uri="{BB962C8B-B14F-4D97-AF65-F5344CB8AC3E}">
        <p14:creationId xmlns:p14="http://schemas.microsoft.com/office/powerpoint/2010/main" val="3338963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ulukko 2">
            <a:extLst>
              <a:ext uri="{FF2B5EF4-FFF2-40B4-BE49-F238E27FC236}">
                <a16:creationId xmlns:a16="http://schemas.microsoft.com/office/drawing/2014/main" id="{268C969C-8164-C89F-898D-5043131D3BAF}"/>
              </a:ext>
            </a:extLst>
          </p:cNvPr>
          <p:cNvGraphicFramePr>
            <a:graphicFrameLocks noGrp="1"/>
          </p:cNvGraphicFramePr>
          <p:nvPr>
            <p:extLst>
              <p:ext uri="{D42A27DB-BD31-4B8C-83A1-F6EECF244321}">
                <p14:modId xmlns:p14="http://schemas.microsoft.com/office/powerpoint/2010/main" val="4079664625"/>
              </p:ext>
            </p:extLst>
          </p:nvPr>
        </p:nvGraphicFramePr>
        <p:xfrm>
          <a:off x="289249" y="178490"/>
          <a:ext cx="11709917" cy="6494209"/>
        </p:xfrm>
        <a:graphic>
          <a:graphicData uri="http://schemas.openxmlformats.org/drawingml/2006/table">
            <a:tbl>
              <a:tblPr firstRow="1" bandRow="1">
                <a:tableStyleId>{5C22544A-7EE6-4342-B048-85BDC9FD1C3A}</a:tableStyleId>
              </a:tblPr>
              <a:tblGrid>
                <a:gridCol w="3853543">
                  <a:extLst>
                    <a:ext uri="{9D8B030D-6E8A-4147-A177-3AD203B41FA5}">
                      <a16:colId xmlns:a16="http://schemas.microsoft.com/office/drawing/2014/main" val="2073937052"/>
                    </a:ext>
                  </a:extLst>
                </a:gridCol>
                <a:gridCol w="3928187">
                  <a:extLst>
                    <a:ext uri="{9D8B030D-6E8A-4147-A177-3AD203B41FA5}">
                      <a16:colId xmlns:a16="http://schemas.microsoft.com/office/drawing/2014/main" val="3349404175"/>
                    </a:ext>
                  </a:extLst>
                </a:gridCol>
                <a:gridCol w="3928187">
                  <a:extLst>
                    <a:ext uri="{9D8B030D-6E8A-4147-A177-3AD203B41FA5}">
                      <a16:colId xmlns:a16="http://schemas.microsoft.com/office/drawing/2014/main" val="1371284000"/>
                    </a:ext>
                  </a:extLst>
                </a:gridCol>
              </a:tblGrid>
              <a:tr h="825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0" i="0" dirty="0">
                          <a:solidFill>
                            <a:srgbClr val="C1B8B0"/>
                          </a:solidFill>
                          <a:effectLst/>
                          <a:latin typeface="+mn-lt"/>
                        </a:rPr>
                        <a:t>Ohjaajan ammatilliset toimintaedellytykset​</a:t>
                      </a:r>
                    </a:p>
                    <a:p>
                      <a:endParaRPr lang="fi-FI">
                        <a:latin typeface="+mn-lt"/>
                      </a:endParaRPr>
                    </a:p>
                  </a:txBody>
                  <a:tcPr/>
                </a:tc>
                <a:tc>
                  <a:txBody>
                    <a:bodyPr/>
                    <a:lstStyle/>
                    <a:p>
                      <a:r>
                        <a:rPr lang="fi-FI" sz="1800" b="0" i="0" dirty="0">
                          <a:solidFill>
                            <a:srgbClr val="C1B8B0"/>
                          </a:solidFill>
                          <a:effectLst/>
                          <a:latin typeface="+mn-lt"/>
                        </a:rPr>
                        <a:t>Ohjauksen asianmukainen saatavuus</a:t>
                      </a:r>
                      <a:endParaRPr lang="fi-FI" dirty="0">
                        <a:solidFill>
                          <a:srgbClr val="C1B8B0"/>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0" i="0" dirty="0">
                          <a:solidFill>
                            <a:srgbClr val="C1B8B0"/>
                          </a:solidFill>
                          <a:effectLst/>
                          <a:latin typeface="+mn-lt"/>
                        </a:rPr>
                        <a:t>Ohjauksen toteutus ja sisällöllinen laatu</a:t>
                      </a:r>
                      <a:r>
                        <a:rPr lang="en-US" sz="1800" b="0" i="0" dirty="0">
                          <a:solidFill>
                            <a:srgbClr val="C1B8B0"/>
                          </a:solidFill>
                          <a:effectLst/>
                          <a:latin typeface="+mn-lt"/>
                        </a:rPr>
                        <a:t>​</a:t>
                      </a:r>
                    </a:p>
                    <a:p>
                      <a:endParaRPr lang="fi-FI">
                        <a:latin typeface="+mn-lt"/>
                      </a:endParaRPr>
                    </a:p>
                  </a:txBody>
                  <a:tcPr/>
                </a:tc>
                <a:extLst>
                  <a:ext uri="{0D108BD9-81ED-4DB2-BD59-A6C34878D82A}">
                    <a16:rowId xmlns:a16="http://schemas.microsoft.com/office/drawing/2014/main" val="3234918114"/>
                  </a:ext>
                </a:extLst>
              </a:tr>
              <a:tr h="18702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b="0" i="0" dirty="0">
                          <a:solidFill>
                            <a:srgbClr val="444444"/>
                          </a:solidFill>
                          <a:effectLst/>
                          <a:latin typeface="+mn-lt"/>
                        </a:rPr>
                        <a:t>Johdon tuki​</a:t>
                      </a:r>
                    </a:p>
                    <a:p>
                      <a:pPr lvl="1" fontAlgn="base">
                        <a:buFont typeface="Arial" panose="020B0604020202020204" pitchFamily="34" charset="0"/>
                        <a:buChar char="•"/>
                      </a:pPr>
                      <a:r>
                        <a:rPr lang="fi-FI" sz="1400" b="0" i="0" dirty="0">
                          <a:solidFill>
                            <a:srgbClr val="444444"/>
                          </a:solidFill>
                          <a:effectLst/>
                          <a:latin typeface="+mn-lt"/>
                        </a:rPr>
                        <a:t>Riittävät resurssit​</a:t>
                      </a:r>
                    </a:p>
                    <a:p>
                      <a:pPr lvl="2" fontAlgn="base">
                        <a:buFont typeface="Arial" panose="020B0604020202020204" pitchFamily="34" charset="0"/>
                        <a:buChar char="•"/>
                      </a:pPr>
                      <a:r>
                        <a:rPr lang="fi-FI" sz="1400" b="0" i="0" dirty="0">
                          <a:solidFill>
                            <a:srgbClr val="444444"/>
                          </a:solidFill>
                          <a:effectLst/>
                          <a:latin typeface="+mn-lt"/>
                        </a:rPr>
                        <a:t>Ohjaustilat ja laitteet</a:t>
                      </a:r>
                      <a:r>
                        <a:rPr lang="en-US" sz="1400" b="0" i="0" dirty="0">
                          <a:solidFill>
                            <a:srgbClr val="444444"/>
                          </a:solidFill>
                          <a:effectLst/>
                          <a:latin typeface="+mn-lt"/>
                        </a:rPr>
                        <a:t>​</a:t>
                      </a:r>
                    </a:p>
                    <a:p>
                      <a:pPr lvl="2" fontAlgn="base">
                        <a:buFont typeface="Arial" panose="020B0604020202020204" pitchFamily="34" charset="0"/>
                        <a:buChar char="•"/>
                      </a:pPr>
                      <a:r>
                        <a:rPr lang="fi-FI" sz="1400" b="0" i="0" dirty="0">
                          <a:solidFill>
                            <a:srgbClr val="444444"/>
                          </a:solidFill>
                          <a:effectLst/>
                          <a:latin typeface="+mn-lt"/>
                        </a:rPr>
                        <a:t>Ohjaajan kouluttautuminen</a:t>
                      </a:r>
                      <a:r>
                        <a:rPr lang="en-US" sz="1400" b="0" i="0" dirty="0">
                          <a:solidFill>
                            <a:srgbClr val="444444"/>
                          </a:solidFill>
                          <a:effectLst/>
                          <a:latin typeface="+mn-lt"/>
                        </a:rPr>
                        <a:t>​</a:t>
                      </a:r>
                    </a:p>
                    <a:p>
                      <a:pPr lvl="1" fontAlgn="base">
                        <a:buFont typeface="Arial" panose="020B0604020202020204" pitchFamily="34" charset="0"/>
                        <a:buChar char="•"/>
                      </a:pPr>
                      <a:r>
                        <a:rPr lang="fi-FI" sz="1400" b="0" i="0" dirty="0">
                          <a:solidFill>
                            <a:srgbClr val="444444"/>
                          </a:solidFill>
                          <a:effectLst/>
                          <a:latin typeface="+mn-lt"/>
                        </a:rPr>
                        <a:t>Moniammatillinen yhteistyö ja verkostoituminen​</a:t>
                      </a:r>
                    </a:p>
                    <a:p>
                      <a:pPr lvl="1" fontAlgn="base">
                        <a:buFont typeface="Arial" panose="020B0604020202020204" pitchFamily="34" charset="0"/>
                        <a:buChar char="•"/>
                      </a:pPr>
                      <a:r>
                        <a:rPr lang="fi-FI" sz="1400" b="0" i="0" dirty="0">
                          <a:solidFill>
                            <a:srgbClr val="444444"/>
                          </a:solidFill>
                          <a:effectLst/>
                          <a:latin typeface="+mn-lt"/>
                        </a:rPr>
                        <a:t>Laadukkaan ohjausmateriaalin saaminen​</a:t>
                      </a:r>
                      <a:endParaRPr lang="fi-FI" sz="16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b="0" i="0" dirty="0">
                          <a:solidFill>
                            <a:srgbClr val="444444"/>
                          </a:solidFill>
                          <a:effectLst/>
                          <a:latin typeface="+mn-lt"/>
                        </a:rPr>
                        <a:t>Oikea-aikaisuus ja hoitoprosessiin sulautuvuus</a:t>
                      </a:r>
                      <a:r>
                        <a:rPr lang="en-US" sz="1600" b="0" i="0" dirty="0">
                          <a:solidFill>
                            <a:srgbClr val="444444"/>
                          </a:solidFill>
                          <a:effectLst/>
                          <a:latin typeface="+mn-lt"/>
                        </a:rPr>
                        <a:t>​</a:t>
                      </a:r>
                    </a:p>
                    <a:p>
                      <a:endParaRPr lang="fi-FI">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0" i="0" dirty="0">
                          <a:solidFill>
                            <a:srgbClr val="444444"/>
                          </a:solidFill>
                          <a:effectLst/>
                          <a:latin typeface="+mn-lt"/>
                        </a:rPr>
                        <a:t> </a:t>
                      </a:r>
                      <a:r>
                        <a:rPr lang="fi-FI" sz="1600" b="0" i="0" dirty="0">
                          <a:solidFill>
                            <a:srgbClr val="444444"/>
                          </a:solidFill>
                          <a:effectLst/>
                          <a:latin typeface="+mn-lt"/>
                        </a:rPr>
                        <a:t>Toteutus laadukasta ja systemaattista</a:t>
                      </a:r>
                      <a:r>
                        <a:rPr lang="en-US" sz="1600" b="0" i="0" dirty="0">
                          <a:solidFill>
                            <a:srgbClr val="444444"/>
                          </a:solidFill>
                          <a:effectLst/>
                          <a:latin typeface="+mn-lt"/>
                        </a:rPr>
                        <a:t>​</a:t>
                      </a:r>
                    </a:p>
                    <a:p>
                      <a:endParaRPr lang="fi-FI">
                        <a:latin typeface="+mn-lt"/>
                      </a:endParaRPr>
                    </a:p>
                  </a:txBody>
                  <a:tcPr/>
                </a:tc>
                <a:extLst>
                  <a:ext uri="{0D108BD9-81ED-4DB2-BD59-A6C34878D82A}">
                    <a16:rowId xmlns:a16="http://schemas.microsoft.com/office/drawing/2014/main" val="600037209"/>
                  </a:ext>
                </a:extLst>
              </a:tr>
              <a:tr h="1237680">
                <a:tc>
                  <a:txBody>
                    <a:bodyPr/>
                    <a:lstStyle/>
                    <a:p>
                      <a:pPr algn="l" rtl="0" fontAlgn="base">
                        <a:buFont typeface="Arial" panose="020B0604020202020204" pitchFamily="34" charset="0"/>
                        <a:buNone/>
                      </a:pPr>
                      <a:r>
                        <a:rPr lang="fi-FI" sz="1600" b="0" i="0" dirty="0">
                          <a:solidFill>
                            <a:srgbClr val="444444"/>
                          </a:solidFill>
                          <a:effectLst/>
                          <a:latin typeface="+mn-lt"/>
                        </a:rPr>
                        <a:t>Ohjaajan ammatillinen konteksti</a:t>
                      </a:r>
                      <a:r>
                        <a:rPr lang="en-US" sz="1600" b="0" i="0" dirty="0">
                          <a:solidFill>
                            <a:srgbClr val="444444"/>
                          </a:solidFill>
                          <a:effectLst/>
                          <a:latin typeface="+mn-lt"/>
                        </a:rPr>
                        <a:t>​</a:t>
                      </a:r>
                    </a:p>
                    <a:p>
                      <a:pPr lvl="1" fontAlgn="base">
                        <a:buFont typeface="Arial" panose="020B0604020202020204" pitchFamily="34" charset="0"/>
                        <a:buChar char="•"/>
                      </a:pPr>
                      <a:r>
                        <a:rPr lang="fi-FI" sz="1400" b="0" i="0" dirty="0">
                          <a:solidFill>
                            <a:srgbClr val="444444"/>
                          </a:solidFill>
                          <a:effectLst/>
                          <a:latin typeface="+mn-lt"/>
                        </a:rPr>
                        <a:t>Ohjaajan koulutus</a:t>
                      </a:r>
                      <a:r>
                        <a:rPr lang="en-US" sz="1400" b="0" i="0" dirty="0">
                          <a:solidFill>
                            <a:srgbClr val="444444"/>
                          </a:solidFill>
                          <a:effectLst/>
                          <a:latin typeface="+mn-lt"/>
                        </a:rPr>
                        <a:t>​</a:t>
                      </a:r>
                    </a:p>
                    <a:p>
                      <a:pPr lvl="1" fontAlgn="base">
                        <a:buFont typeface="Arial" panose="020B0604020202020204" pitchFamily="34" charset="0"/>
                        <a:buChar char="•"/>
                      </a:pPr>
                      <a:r>
                        <a:rPr lang="fi-FI" sz="1400" b="0" i="0" dirty="0">
                          <a:solidFill>
                            <a:srgbClr val="444444"/>
                          </a:solidFill>
                          <a:effectLst/>
                          <a:latin typeface="+mn-lt"/>
                        </a:rPr>
                        <a:t>Työkokemus</a:t>
                      </a:r>
                      <a:r>
                        <a:rPr lang="en-US" sz="1400" b="0" i="0" dirty="0">
                          <a:solidFill>
                            <a:srgbClr val="444444"/>
                          </a:solidFill>
                          <a:effectLst/>
                          <a:latin typeface="+mn-lt"/>
                        </a:rPr>
                        <a:t>​</a:t>
                      </a:r>
                    </a:p>
                    <a:p>
                      <a:pPr lvl="1" fontAlgn="base">
                        <a:buFont typeface="Arial" panose="020B0604020202020204" pitchFamily="34" charset="0"/>
                        <a:buChar char="•"/>
                      </a:pPr>
                      <a:r>
                        <a:rPr lang="fi-FI" sz="1400" b="0" i="0" dirty="0">
                          <a:solidFill>
                            <a:srgbClr val="444444"/>
                          </a:solidFill>
                          <a:effectLst/>
                          <a:latin typeface="+mn-lt"/>
                        </a:rPr>
                        <a:t>Ammatilliset taidot</a:t>
                      </a:r>
                      <a:r>
                        <a:rPr lang="en-US" sz="1400" b="0" i="0" dirty="0">
                          <a:solidFill>
                            <a:srgbClr val="444444"/>
                          </a:solidFill>
                          <a:effectLst/>
                          <a:latin typeface="+mn-lt"/>
                        </a:rPr>
                        <a:t>​</a:t>
                      </a:r>
                    </a:p>
                    <a:p>
                      <a:endParaRPr lang="fi-FI">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b="0" i="0" dirty="0">
                          <a:solidFill>
                            <a:srgbClr val="444444"/>
                          </a:solidFill>
                          <a:effectLst/>
                          <a:latin typeface="+mn-lt"/>
                        </a:rPr>
                        <a:t>Ohjauksen tarpeen arviointi koko hoitoprosessin ajan</a:t>
                      </a:r>
                      <a:r>
                        <a:rPr lang="en-US" sz="1600" b="0" i="0" dirty="0">
                          <a:solidFill>
                            <a:srgbClr val="444444"/>
                          </a:solidFill>
                          <a:effectLst/>
                          <a:latin typeface="+mn-lt"/>
                        </a:rPr>
                        <a:t>​</a:t>
                      </a:r>
                    </a:p>
                    <a:p>
                      <a:endParaRPr lang="fi-FI">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b="0" i="0" dirty="0">
                          <a:solidFill>
                            <a:srgbClr val="444444"/>
                          </a:solidFill>
                          <a:effectLst/>
                          <a:latin typeface="+mn-lt"/>
                        </a:rPr>
                        <a:t>Sisältö laadukasta, kattavaa ja tutkittuun näyttöön perustuvaa</a:t>
                      </a:r>
                      <a:r>
                        <a:rPr lang="en-US" sz="1600" b="0" i="0" dirty="0">
                          <a:solidFill>
                            <a:srgbClr val="444444"/>
                          </a:solidFill>
                          <a:effectLst/>
                          <a:latin typeface="+mn-lt"/>
                        </a:rPr>
                        <a:t>​</a:t>
                      </a:r>
                    </a:p>
                    <a:p>
                      <a:endParaRPr lang="fi-FI">
                        <a:latin typeface="+mn-lt"/>
                      </a:endParaRPr>
                    </a:p>
                  </a:txBody>
                  <a:tcPr/>
                </a:tc>
                <a:extLst>
                  <a:ext uri="{0D108BD9-81ED-4DB2-BD59-A6C34878D82A}">
                    <a16:rowId xmlns:a16="http://schemas.microsoft.com/office/drawing/2014/main" val="2510473179"/>
                  </a:ext>
                </a:extLst>
              </a:tr>
              <a:tr h="1237680">
                <a:tc>
                  <a:txBody>
                    <a:bodyPr/>
                    <a:lstStyle/>
                    <a:p>
                      <a:pPr algn="l" rtl="0" fontAlgn="base">
                        <a:buFont typeface="Arial" panose="020B0604020202020204" pitchFamily="34" charset="0"/>
                        <a:buNone/>
                      </a:pPr>
                      <a:r>
                        <a:rPr lang="fi-FI" sz="1600" b="0" i="0" dirty="0">
                          <a:solidFill>
                            <a:srgbClr val="444444"/>
                          </a:solidFill>
                          <a:effectLst/>
                          <a:latin typeface="+mn-lt"/>
                        </a:rPr>
                        <a:t>Tietoperusta</a:t>
                      </a:r>
                      <a:r>
                        <a:rPr lang="en-US" sz="1600" b="0" i="0" dirty="0">
                          <a:solidFill>
                            <a:srgbClr val="444444"/>
                          </a:solidFill>
                          <a:effectLst/>
                          <a:latin typeface="+mn-lt"/>
                        </a:rPr>
                        <a:t>​</a:t>
                      </a:r>
                    </a:p>
                    <a:p>
                      <a:pPr lvl="1" fontAlgn="base">
                        <a:buFont typeface="Arial" panose="020B0604020202020204" pitchFamily="34" charset="0"/>
                        <a:buChar char="•"/>
                      </a:pPr>
                      <a:r>
                        <a:rPr lang="fi-FI" sz="1400" b="0" i="0" dirty="0">
                          <a:solidFill>
                            <a:srgbClr val="444444"/>
                          </a:solidFill>
                          <a:effectLst/>
                          <a:latin typeface="+mn-lt"/>
                        </a:rPr>
                        <a:t>Hoitosuositukset ja –ohjeet</a:t>
                      </a:r>
                      <a:r>
                        <a:rPr lang="en-US" sz="1400" b="0" i="0" dirty="0">
                          <a:solidFill>
                            <a:srgbClr val="444444"/>
                          </a:solidFill>
                          <a:effectLst/>
                          <a:latin typeface="+mn-lt"/>
                        </a:rPr>
                        <a:t>​</a:t>
                      </a:r>
                    </a:p>
                    <a:p>
                      <a:pPr lvl="1" fontAlgn="base">
                        <a:buFont typeface="Arial" panose="020B0604020202020204" pitchFamily="34" charset="0"/>
                        <a:buChar char="•"/>
                      </a:pPr>
                      <a:r>
                        <a:rPr lang="fi-FI" sz="1400" b="0" i="0" dirty="0">
                          <a:solidFill>
                            <a:srgbClr val="444444"/>
                          </a:solidFill>
                          <a:effectLst/>
                          <a:latin typeface="+mn-lt"/>
                        </a:rPr>
                        <a:t>Ohjaustutkimukset</a:t>
                      </a:r>
                      <a:r>
                        <a:rPr lang="en-US" sz="1400" b="0" i="0" dirty="0">
                          <a:solidFill>
                            <a:srgbClr val="444444"/>
                          </a:solidFill>
                          <a:effectLst/>
                          <a:latin typeface="+mn-lt"/>
                        </a:rPr>
                        <a:t>​</a:t>
                      </a:r>
                    </a:p>
                    <a:p>
                      <a:pPr lvl="1" fontAlgn="base">
                        <a:buFont typeface="Arial" panose="020B0604020202020204" pitchFamily="34" charset="0"/>
                        <a:buChar char="•"/>
                      </a:pPr>
                      <a:r>
                        <a:rPr lang="fi-FI" sz="1400" b="0" i="0" dirty="0">
                          <a:solidFill>
                            <a:srgbClr val="444444"/>
                          </a:solidFill>
                          <a:effectLst/>
                          <a:latin typeface="+mn-lt"/>
                        </a:rPr>
                        <a:t>Lisäkoulutus ​</a:t>
                      </a:r>
                    </a:p>
                    <a:p>
                      <a:endParaRPr lang="fi-FI">
                        <a:latin typeface="+mn-lt"/>
                      </a:endParaRPr>
                    </a:p>
                  </a:txBody>
                  <a:tcPr/>
                </a:tc>
                <a:tc>
                  <a:txBody>
                    <a:bodyPr/>
                    <a:lstStyle/>
                    <a:p>
                      <a:endParaRPr lang="fi-FI">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b="0" i="0" dirty="0">
                          <a:solidFill>
                            <a:srgbClr val="444444"/>
                          </a:solidFill>
                          <a:effectLst/>
                          <a:latin typeface="+mn-lt"/>
                        </a:rPr>
                        <a:t>Ohjauskieli selkeää</a:t>
                      </a:r>
                      <a:endParaRPr lang="en-US" sz="1600" b="0" i="0" dirty="0">
                        <a:solidFill>
                          <a:srgbClr val="444444"/>
                        </a:solidFill>
                        <a:effectLst/>
                        <a:latin typeface="+mn-lt"/>
                      </a:endParaRPr>
                    </a:p>
                    <a:p>
                      <a:endParaRPr lang="fi-FI">
                        <a:latin typeface="+mn-lt"/>
                      </a:endParaRPr>
                    </a:p>
                  </a:txBody>
                  <a:tcPr/>
                </a:tc>
                <a:extLst>
                  <a:ext uri="{0D108BD9-81ED-4DB2-BD59-A6C34878D82A}">
                    <a16:rowId xmlns:a16="http://schemas.microsoft.com/office/drawing/2014/main" val="2091065423"/>
                  </a:ext>
                </a:extLst>
              </a:tr>
              <a:tr h="1210176">
                <a:tc>
                  <a:txBody>
                    <a:bodyPr/>
                    <a:lstStyle/>
                    <a:p>
                      <a:pPr algn="l" rtl="0" fontAlgn="base">
                        <a:buFont typeface="Arial" panose="020B0604020202020204" pitchFamily="34" charset="0"/>
                        <a:buNone/>
                      </a:pPr>
                      <a:r>
                        <a:rPr lang="fi-FI" sz="1600" b="0" i="0" dirty="0">
                          <a:solidFill>
                            <a:srgbClr val="444444"/>
                          </a:solidFill>
                          <a:effectLst/>
                          <a:latin typeface="+mn-lt"/>
                        </a:rPr>
                        <a:t>Eri ohjausmenetelmien hallinta​</a:t>
                      </a:r>
                    </a:p>
                    <a:p>
                      <a:pPr lvl="1" fontAlgn="base">
                        <a:buFont typeface="Arial" panose="020B0604020202020204" pitchFamily="34" charset="0"/>
                        <a:buChar char="•"/>
                      </a:pPr>
                      <a:r>
                        <a:rPr lang="fi-FI" sz="1400" b="0" i="0" dirty="0">
                          <a:solidFill>
                            <a:srgbClr val="444444"/>
                          </a:solidFill>
                          <a:effectLst/>
                          <a:latin typeface="+mn-lt"/>
                        </a:rPr>
                        <a:t>Kyky käyttää soveltaen erilaisia ohjausmenetelmiä ohjauksen tavoitteen ja ohjattavan tarpeiden saavuttamiseksi</a:t>
                      </a:r>
                      <a:endParaRPr lang="fi-FI" sz="1600" dirty="0">
                        <a:latin typeface="+mn-lt"/>
                      </a:endParaRPr>
                    </a:p>
                  </a:txBody>
                  <a:tcPr/>
                </a:tc>
                <a:tc>
                  <a:txBody>
                    <a:bodyPr/>
                    <a:lstStyle/>
                    <a:p>
                      <a:endParaRPr lang="fi-FI">
                        <a:latin typeface="+mn-lt"/>
                      </a:endParaRPr>
                    </a:p>
                  </a:txBody>
                  <a:tcPr/>
                </a:tc>
                <a:tc>
                  <a:txBody>
                    <a:bodyPr/>
                    <a:lstStyle/>
                    <a:p>
                      <a:endParaRPr lang="fi-FI">
                        <a:latin typeface="+mn-lt"/>
                      </a:endParaRPr>
                    </a:p>
                  </a:txBody>
                  <a:tcPr/>
                </a:tc>
                <a:extLst>
                  <a:ext uri="{0D108BD9-81ED-4DB2-BD59-A6C34878D82A}">
                    <a16:rowId xmlns:a16="http://schemas.microsoft.com/office/drawing/2014/main" val="3729866689"/>
                  </a:ext>
                </a:extLst>
              </a:tr>
            </a:tbl>
          </a:graphicData>
        </a:graphic>
      </p:graphicFrame>
    </p:spTree>
    <p:extLst>
      <p:ext uri="{BB962C8B-B14F-4D97-AF65-F5344CB8AC3E}">
        <p14:creationId xmlns:p14="http://schemas.microsoft.com/office/powerpoint/2010/main" val="3734903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ulukko 2">
            <a:extLst>
              <a:ext uri="{FF2B5EF4-FFF2-40B4-BE49-F238E27FC236}">
                <a16:creationId xmlns:a16="http://schemas.microsoft.com/office/drawing/2014/main" id="{CC60E2A6-9BDD-D22C-54CD-E89C03B5C96A}"/>
              </a:ext>
            </a:extLst>
          </p:cNvPr>
          <p:cNvGraphicFramePr>
            <a:graphicFrameLocks noGrp="1"/>
          </p:cNvGraphicFramePr>
          <p:nvPr>
            <p:extLst>
              <p:ext uri="{D42A27DB-BD31-4B8C-83A1-F6EECF244321}">
                <p14:modId xmlns:p14="http://schemas.microsoft.com/office/powerpoint/2010/main" val="2128063139"/>
              </p:ext>
            </p:extLst>
          </p:nvPr>
        </p:nvGraphicFramePr>
        <p:xfrm>
          <a:off x="154608" y="154608"/>
          <a:ext cx="11910435" cy="6571088"/>
        </p:xfrm>
        <a:graphic>
          <a:graphicData uri="http://schemas.openxmlformats.org/drawingml/2006/table">
            <a:tbl>
              <a:tblPr firstRow="1" bandRow="1">
                <a:tableStyleId>{5C22544A-7EE6-4342-B048-85BDC9FD1C3A}</a:tableStyleId>
              </a:tblPr>
              <a:tblGrid>
                <a:gridCol w="3970145">
                  <a:extLst>
                    <a:ext uri="{9D8B030D-6E8A-4147-A177-3AD203B41FA5}">
                      <a16:colId xmlns:a16="http://schemas.microsoft.com/office/drawing/2014/main" val="603129639"/>
                    </a:ext>
                  </a:extLst>
                </a:gridCol>
                <a:gridCol w="3970145">
                  <a:extLst>
                    <a:ext uri="{9D8B030D-6E8A-4147-A177-3AD203B41FA5}">
                      <a16:colId xmlns:a16="http://schemas.microsoft.com/office/drawing/2014/main" val="4175373364"/>
                    </a:ext>
                  </a:extLst>
                </a:gridCol>
                <a:gridCol w="3970145">
                  <a:extLst>
                    <a:ext uri="{9D8B030D-6E8A-4147-A177-3AD203B41FA5}">
                      <a16:colId xmlns:a16="http://schemas.microsoft.com/office/drawing/2014/main" val="4034259383"/>
                    </a:ext>
                  </a:extLst>
                </a:gridCol>
              </a:tblGrid>
              <a:tr h="1387074">
                <a:tc>
                  <a:txBody>
                    <a:bodyPr/>
                    <a:lstStyle/>
                    <a:p>
                      <a:r>
                        <a:rPr lang="fi-FI" b="0" i="0" dirty="0">
                          <a:solidFill>
                            <a:srgbClr val="C1B8B0"/>
                          </a:solidFill>
                          <a:effectLst/>
                          <a:latin typeface="+mn-lt"/>
                        </a:rPr>
                        <a:t>Vuorovaikutuksellisuus</a:t>
                      </a:r>
                      <a:endParaRPr lang="fi-FI" dirty="0">
                        <a:solidFill>
                          <a:srgbClr val="C1B8B0"/>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0" i="0" dirty="0">
                          <a:solidFill>
                            <a:srgbClr val="C1B8B0"/>
                          </a:solidFill>
                          <a:effectLst/>
                          <a:latin typeface="+mn-lt"/>
                        </a:rPr>
                        <a:t>Ohjattavan kontekstin huomioiminen​</a:t>
                      </a:r>
                    </a:p>
                    <a:p>
                      <a:endParaRPr lang="fi-FI">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0" i="0" dirty="0">
                          <a:solidFill>
                            <a:srgbClr val="C1B8B0"/>
                          </a:solidFill>
                          <a:effectLst/>
                          <a:latin typeface="+mn-lt"/>
                        </a:rPr>
                        <a:t>Tasa-arvo ohjaussuhteessa​</a:t>
                      </a:r>
                    </a:p>
                    <a:p>
                      <a:endParaRPr lang="fi-FI">
                        <a:latin typeface="+mn-lt"/>
                      </a:endParaRPr>
                    </a:p>
                  </a:txBody>
                  <a:tcPr/>
                </a:tc>
                <a:extLst>
                  <a:ext uri="{0D108BD9-81ED-4DB2-BD59-A6C34878D82A}">
                    <a16:rowId xmlns:a16="http://schemas.microsoft.com/office/drawing/2014/main" val="2684416392"/>
                  </a:ext>
                </a:extLst>
              </a:tr>
              <a:tr h="1653277">
                <a:tc>
                  <a:txBody>
                    <a:bodyPr/>
                    <a:lstStyle/>
                    <a:p>
                      <a:r>
                        <a:rPr lang="fi-FI" sz="1600" b="0" i="0" dirty="0">
                          <a:solidFill>
                            <a:srgbClr val="444444"/>
                          </a:solidFill>
                          <a:effectLst/>
                          <a:latin typeface="+mn-lt"/>
                          <a:ea typeface="Calibri" panose="020F0502020204030204" pitchFamily="34" charset="0"/>
                          <a:cs typeface="Calibri"/>
                        </a:rPr>
                        <a:t>Kuunteleminen </a:t>
                      </a:r>
                      <a:endParaRPr lang="fi-FI" sz="1600" dirty="0">
                        <a:latin typeface="+mn-lt"/>
                        <a:ea typeface="Calibri" panose="020F0502020204030204" pitchFamily="34" charset="0"/>
                        <a:cs typeface="Calibri"/>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b="0" i="0" dirty="0">
                          <a:solidFill>
                            <a:srgbClr val="444444"/>
                          </a:solidFill>
                          <a:effectLst/>
                          <a:latin typeface="+mn-lt"/>
                        </a:rPr>
                        <a:t>Yksilöllisten taustatekijöiden, tarpeiden ja valmiuksien huomioiminen​</a:t>
                      </a:r>
                    </a:p>
                    <a:p>
                      <a:endParaRPr lang="fi-FI" sz="1600">
                        <a:latin typeface="+mn-lt"/>
                      </a:endParaRPr>
                    </a:p>
                  </a:txBody>
                  <a:tcPr/>
                </a:tc>
                <a:tc>
                  <a:txBody>
                    <a:bodyPr/>
                    <a:lstStyle/>
                    <a:p>
                      <a:pPr algn="l" rtl="0" fontAlgn="base">
                        <a:buFont typeface="Arial" panose="020B0604020202020204" pitchFamily="34" charset="0"/>
                        <a:buNone/>
                      </a:pPr>
                      <a:r>
                        <a:rPr lang="fi-FI" sz="1600" b="0" i="0" dirty="0">
                          <a:solidFill>
                            <a:srgbClr val="444444"/>
                          </a:solidFill>
                          <a:effectLst/>
                          <a:latin typeface="+mn-lt"/>
                        </a:rPr>
                        <a:t>Kumpikaan ohjaussuhteen osapuoli ei ole valta-asemassa​</a:t>
                      </a:r>
                    </a:p>
                    <a:p>
                      <a:pPr algn="l" rtl="0" fontAlgn="base">
                        <a:buFont typeface="Arial" panose="020B0604020202020204" pitchFamily="34" charset="0"/>
                        <a:buNone/>
                      </a:pPr>
                      <a:endParaRPr lang="fi-FI" sz="1600" b="0" i="0">
                        <a:solidFill>
                          <a:srgbClr val="444444"/>
                        </a:solidFill>
                        <a:effectLst/>
                        <a:latin typeface="+mn-lt"/>
                      </a:endParaRPr>
                    </a:p>
                    <a:p>
                      <a:endParaRPr lang="fi-FI" sz="1600">
                        <a:latin typeface="+mn-lt"/>
                      </a:endParaRPr>
                    </a:p>
                  </a:txBody>
                  <a:tcPr/>
                </a:tc>
                <a:extLst>
                  <a:ext uri="{0D108BD9-81ED-4DB2-BD59-A6C34878D82A}">
                    <a16:rowId xmlns:a16="http://schemas.microsoft.com/office/drawing/2014/main" val="111918646"/>
                  </a:ext>
                </a:extLst>
              </a:tr>
              <a:tr h="1274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b="0" i="0" dirty="0">
                          <a:solidFill>
                            <a:srgbClr val="444444"/>
                          </a:solidFill>
                          <a:effectLst/>
                          <a:latin typeface="+mn-lt"/>
                        </a:rPr>
                        <a:t>Tilan antaminen ja ottaminen​</a:t>
                      </a:r>
                    </a:p>
                    <a:p>
                      <a:endParaRPr lang="fi-FI">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b="0" i="0" dirty="0">
                          <a:solidFill>
                            <a:srgbClr val="444444"/>
                          </a:solidFill>
                          <a:effectLst/>
                          <a:latin typeface="+mn-lt"/>
                        </a:rPr>
                        <a:t>Asiakas huomioidaan kokonaisuutena​</a:t>
                      </a:r>
                    </a:p>
                    <a:p>
                      <a:endParaRPr lang="fi-FI" sz="1600">
                        <a:latin typeface="+mn-lt"/>
                      </a:endParaRPr>
                    </a:p>
                  </a:txBody>
                  <a:tcPr/>
                </a:tc>
                <a:tc>
                  <a:txBody>
                    <a:bodyPr/>
                    <a:lstStyle/>
                    <a:p>
                      <a:r>
                        <a:rPr lang="fi-FI" sz="1600" b="0" i="0" dirty="0">
                          <a:solidFill>
                            <a:srgbClr val="444444"/>
                          </a:solidFill>
                          <a:effectLst/>
                          <a:latin typeface="+mn-lt"/>
                        </a:rPr>
                        <a:t>Ohjaus ei saa olla ylhäältä saneltua</a:t>
                      </a:r>
                      <a:endParaRPr lang="fi-FI" sz="1600" dirty="0">
                        <a:latin typeface="+mn-lt"/>
                      </a:endParaRPr>
                    </a:p>
                  </a:txBody>
                  <a:tcPr/>
                </a:tc>
                <a:extLst>
                  <a:ext uri="{0D108BD9-81ED-4DB2-BD59-A6C34878D82A}">
                    <a16:rowId xmlns:a16="http://schemas.microsoft.com/office/drawing/2014/main" val="1070335579"/>
                  </a:ext>
                </a:extLst>
              </a:tr>
              <a:tr h="938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b="0" i="0" dirty="0">
                          <a:solidFill>
                            <a:srgbClr val="444444"/>
                          </a:solidFill>
                          <a:effectLst/>
                          <a:latin typeface="+mn-lt"/>
                        </a:rPr>
                        <a:t>Motivointi ​</a:t>
                      </a:r>
                    </a:p>
                    <a:p>
                      <a:endParaRPr lang="fi-FI"/>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798130264"/>
                  </a:ext>
                </a:extLst>
              </a:tr>
              <a:tr h="13170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b="0" i="0" dirty="0">
                          <a:solidFill>
                            <a:srgbClr val="444444"/>
                          </a:solidFill>
                          <a:effectLst/>
                          <a:latin typeface="+mn-lt"/>
                        </a:rPr>
                        <a:t>Omien voimavarojen tunnistaminen​</a:t>
                      </a:r>
                    </a:p>
                    <a:p>
                      <a:endParaRPr lang="fi-FI"/>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420762152"/>
                  </a:ext>
                </a:extLst>
              </a:tr>
            </a:tbl>
          </a:graphicData>
        </a:graphic>
      </p:graphicFrame>
    </p:spTree>
    <p:extLst>
      <p:ext uri="{BB962C8B-B14F-4D97-AF65-F5344CB8AC3E}">
        <p14:creationId xmlns:p14="http://schemas.microsoft.com/office/powerpoint/2010/main" val="997805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8" descr="Kuva, joka sisältää kohteen lumi, puu, piha-, luonto&#10;&#10;Kuvaus luotu automaattisesti">
            <a:extLst>
              <a:ext uri="{FF2B5EF4-FFF2-40B4-BE49-F238E27FC236}">
                <a16:creationId xmlns:a16="http://schemas.microsoft.com/office/drawing/2014/main" id="{342324AC-AB04-0E32-DC42-4A8CFECF72DD}"/>
              </a:ext>
            </a:extLst>
          </p:cNvPr>
          <p:cNvPicPr>
            <a:picLocks noGrp="1" noChangeAspect="1"/>
          </p:cNvPicPr>
          <p:nvPr>
            <p:ph sz="half" idx="1"/>
          </p:nvPr>
        </p:nvPicPr>
        <p:blipFill rotWithShape="1">
          <a:blip r:embed="rId2"/>
          <a:srcRect r="10975" b="2"/>
          <a:stretch/>
        </p:blipFill>
        <p:spPr>
          <a:xfrm>
            <a:off x="838200" y="1811756"/>
            <a:ext cx="5181600" cy="4365207"/>
          </a:xfrm>
          <a:noFill/>
        </p:spPr>
      </p:pic>
      <p:sp>
        <p:nvSpPr>
          <p:cNvPr id="3" name="Sisällön paikkamerkki 2">
            <a:extLst>
              <a:ext uri="{FF2B5EF4-FFF2-40B4-BE49-F238E27FC236}">
                <a16:creationId xmlns:a16="http://schemas.microsoft.com/office/drawing/2014/main" id="{B698534A-4B88-D6C4-4785-DCB867F01BB2}"/>
              </a:ext>
            </a:extLst>
          </p:cNvPr>
          <p:cNvSpPr>
            <a:spLocks noGrp="1"/>
          </p:cNvSpPr>
          <p:nvPr>
            <p:ph sz="half" idx="2"/>
          </p:nvPr>
        </p:nvSpPr>
        <p:spPr>
          <a:xfrm>
            <a:off x="6172200" y="1811756"/>
            <a:ext cx="5181600" cy="4365207"/>
          </a:xfrm>
        </p:spPr>
        <p:txBody>
          <a:bodyPr vert="horz" lIns="91440" tIns="45720" rIns="91440" bIns="45720" rtlCol="0">
            <a:normAutofit/>
          </a:bodyPr>
          <a:lstStyle/>
          <a:p>
            <a:pPr marL="342900" indent="-342900">
              <a:lnSpc>
                <a:spcPct val="110000"/>
              </a:lnSpc>
              <a:buChar char="•"/>
            </a:pPr>
            <a:r>
              <a:rPr lang="fi-FI" sz="1700"/>
              <a:t>Molemmat, ohjaaja ja asiakas, tarvitsevat häiriöttömän tilan, jossa keskusteluun keskittyminen on helppoa eikä pelkoa keskeytyksestä tai ulkopuolisten kuuntelusta ole</a:t>
            </a:r>
          </a:p>
          <a:p>
            <a:pPr marL="342900" indent="-342900">
              <a:lnSpc>
                <a:spcPct val="110000"/>
              </a:lnSpc>
              <a:buChar char="•"/>
            </a:pPr>
            <a:r>
              <a:rPr lang="fi-FI" sz="1700"/>
              <a:t>Tilan akustiikkaan tulee kiinnittää huomiota, kaikuisa tila voi tuntua raskaalta molemmista osapuolista</a:t>
            </a:r>
          </a:p>
          <a:p>
            <a:pPr marL="342900" indent="-342900">
              <a:lnSpc>
                <a:spcPct val="110000"/>
              </a:lnSpc>
              <a:buChar char="•"/>
            </a:pPr>
            <a:r>
              <a:rPr lang="fi-FI" sz="1700"/>
              <a:t>Tilan valaistuksen tulee olla kunnossa, valon ei tulisi tulla suoraan keskustelijan takaa</a:t>
            </a:r>
          </a:p>
          <a:p>
            <a:pPr marL="342900" indent="-342900">
              <a:lnSpc>
                <a:spcPct val="110000"/>
              </a:lnSpc>
              <a:buChar char="•"/>
            </a:pPr>
            <a:r>
              <a:rPr lang="fi-FI" sz="1700"/>
              <a:t>Ergonomiaan tulee panostaa myös etävastaanotolla</a:t>
            </a:r>
          </a:p>
        </p:txBody>
      </p:sp>
      <p:sp>
        <p:nvSpPr>
          <p:cNvPr id="2" name="Otsikko 1">
            <a:extLst>
              <a:ext uri="{FF2B5EF4-FFF2-40B4-BE49-F238E27FC236}">
                <a16:creationId xmlns:a16="http://schemas.microsoft.com/office/drawing/2014/main" id="{32BAC896-34E0-F531-F2A8-D19079FDCDB3}"/>
              </a:ext>
            </a:extLst>
          </p:cNvPr>
          <p:cNvSpPr>
            <a:spLocks noGrp="1"/>
          </p:cNvSpPr>
          <p:nvPr>
            <p:ph type="title"/>
          </p:nvPr>
        </p:nvSpPr>
        <p:spPr>
          <a:xfrm>
            <a:off x="838200" y="662427"/>
            <a:ext cx="10515600" cy="819738"/>
          </a:xfrm>
        </p:spPr>
        <p:txBody>
          <a:bodyPr anchor="ctr">
            <a:normAutofit/>
          </a:bodyPr>
          <a:lstStyle/>
          <a:p>
            <a:r>
              <a:rPr lang="fi-FI"/>
              <a:t>Verkko-ohjauksen tilat</a:t>
            </a:r>
          </a:p>
        </p:txBody>
      </p:sp>
      <p:sp>
        <p:nvSpPr>
          <p:cNvPr id="4" name="Päivämäärän paikkamerkki 3" hidden="1">
            <a:extLst>
              <a:ext uri="{FF2B5EF4-FFF2-40B4-BE49-F238E27FC236}">
                <a16:creationId xmlns:a16="http://schemas.microsoft.com/office/drawing/2014/main" id="{1423AB9D-5FBA-E7CF-5C88-EFEEF487B3F6}"/>
              </a:ext>
            </a:extLst>
          </p:cNvPr>
          <p:cNvSpPr>
            <a:spLocks noGrp="1"/>
          </p:cNvSpPr>
          <p:nvPr>
            <p:ph type="dt" sz="half" idx="4294967295"/>
          </p:nvPr>
        </p:nvSpPr>
        <p:spPr>
          <a:xfrm>
            <a:off x="258792" y="6356350"/>
            <a:ext cx="3322608" cy="365125"/>
          </a:xfrm>
        </p:spPr>
        <p:txBody>
          <a:bodyPr/>
          <a:lstStyle/>
          <a:p>
            <a:pPr rtl="0">
              <a:spcAft>
                <a:spcPts val="600"/>
              </a:spcAft>
            </a:pPr>
            <a:r>
              <a:rPr lang="fi-FI" noProof="0"/>
              <a:t>20XX</a:t>
            </a:r>
          </a:p>
        </p:txBody>
      </p:sp>
      <p:sp>
        <p:nvSpPr>
          <p:cNvPr id="7" name="Dian numeron paikkamerkki 6" hidden="1">
            <a:extLst>
              <a:ext uri="{FF2B5EF4-FFF2-40B4-BE49-F238E27FC236}">
                <a16:creationId xmlns:a16="http://schemas.microsoft.com/office/drawing/2014/main" id="{83FD3F02-CBBA-B1BF-5E01-B69AB1DCA1FE}"/>
              </a:ext>
            </a:extLst>
          </p:cNvPr>
          <p:cNvSpPr>
            <a:spLocks noGrp="1"/>
          </p:cNvSpPr>
          <p:nvPr>
            <p:ph type="sldNum" sz="quarter" idx="4294967295"/>
          </p:nvPr>
        </p:nvSpPr>
        <p:spPr>
          <a:xfrm>
            <a:off x="10518474" y="6356350"/>
            <a:ext cx="1414733" cy="365125"/>
          </a:xfrm>
        </p:spPr>
        <p:txBody>
          <a:bodyPr/>
          <a:lstStyle/>
          <a:p>
            <a:pPr rtl="0">
              <a:spcAft>
                <a:spcPts val="600"/>
              </a:spcAft>
            </a:pPr>
            <a:fld id="{AE208ADF-3ADD-483D-A721-14E3EEE2C135}" type="slidenum">
              <a:rPr lang="fi-FI" noProof="0" smtClean="0"/>
              <a:pPr rtl="0">
                <a:spcAft>
                  <a:spcPts val="600"/>
                </a:spcAft>
              </a:pPr>
              <a:t>9</a:t>
            </a:fld>
            <a:endParaRPr lang="fi-FI" noProof="0"/>
          </a:p>
        </p:txBody>
      </p:sp>
    </p:spTree>
    <p:extLst>
      <p:ext uri="{BB962C8B-B14F-4D97-AF65-F5344CB8AC3E}">
        <p14:creationId xmlns:p14="http://schemas.microsoft.com/office/powerpoint/2010/main" val="2310473447"/>
      </p:ext>
    </p:extLst>
  </p:cSld>
  <p:clrMapOvr>
    <a:masterClrMapping/>
  </p:clrMapOvr>
</p:sld>
</file>

<file path=ppt/theme/theme1.xml><?xml version="1.0" encoding="utf-8"?>
<a:theme xmlns:a="http://schemas.openxmlformats.org/drawingml/2006/main" name="PineVTI">
  <a:themeElements>
    <a:clrScheme name="Pine">
      <a:dk1>
        <a:sysClr val="windowText" lastClr="000000"/>
      </a:dk1>
      <a:lt1>
        <a:sysClr val="window" lastClr="FFFFFF"/>
      </a:lt1>
      <a:dk2>
        <a:srgbClr val="081B19"/>
      </a:dk2>
      <a:lt2>
        <a:srgbClr val="E2D4CA"/>
      </a:lt2>
      <a:accent1>
        <a:srgbClr val="415347"/>
      </a:accent1>
      <a:accent2>
        <a:srgbClr val="753E33"/>
      </a:accent2>
      <a:accent3>
        <a:srgbClr val="7B614F"/>
      </a:accent3>
      <a:accent4>
        <a:srgbClr val="827B6D"/>
      </a:accent4>
      <a:accent5>
        <a:srgbClr val="495255"/>
      </a:accent5>
      <a:accent6>
        <a:srgbClr val="2D5358"/>
      </a:accent6>
      <a:hlink>
        <a:srgbClr val="A8705D"/>
      </a:hlink>
      <a:folHlink>
        <a:srgbClr val="5B688B"/>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2848266_TF11653146_Win32" id="{0A4AF6AF-D615-4288-B0EE-85B527306CBA}" vid="{E018A043-B1BF-49A1-AF0F-AE33B18B40C9}"/>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F7DECB959443488C1376F25448759F" ma:contentTypeVersion="11" ma:contentTypeDescription="Create a new document." ma:contentTypeScope="" ma:versionID="d3b9fb1031605ba25b2ae3f5f68700dd">
  <xsd:schema xmlns:xsd="http://www.w3.org/2001/XMLSchema" xmlns:xs="http://www.w3.org/2001/XMLSchema" xmlns:p="http://schemas.microsoft.com/office/2006/metadata/properties" xmlns:ns2="4086a5b2-4188-450c-9188-e167cabba525" xmlns:ns3="6470b12b-7861-47f9-b3d5-142c62a657a5" targetNamespace="http://schemas.microsoft.com/office/2006/metadata/properties" ma:root="true" ma:fieldsID="bde31397bde693dcdb01bfb1468c909f" ns2:_="" ns3:_="">
    <xsd:import namespace="4086a5b2-4188-450c-9188-e167cabba525"/>
    <xsd:import namespace="6470b12b-7861-47f9-b3d5-142c62a657a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86a5b2-4188-450c-9188-e167cabba5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1c13e40-b2b1-49b8-8663-ef592bdcc8ca"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470b12b-7861-47f9-b3d5-142c62a657a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6b0e339-83b0-4efd-aa1e-a0e7c269ef83}" ma:internalName="TaxCatchAll" ma:showField="CatchAllData" ma:web="6470b12b-7861-47f9-b3d5-142c62a657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470b12b-7861-47f9-b3d5-142c62a657a5" xsi:nil="true"/>
    <lcf76f155ced4ddcb4097134ff3c332f xmlns="4086a5b2-4188-450c-9188-e167cabba52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80F6EA-C10D-4A21-8797-83D739E4D572}"/>
</file>

<file path=customXml/itemProps2.xml><?xml version="1.0" encoding="utf-8"?>
<ds:datastoreItem xmlns:ds="http://schemas.openxmlformats.org/officeDocument/2006/customXml" ds:itemID="{0E506F55-A469-454B-8FCA-6F8BCF9DAA6B}">
  <ds:schemaRefs>
    <ds:schemaRef ds:uri="60f1be21-fa70-46cd-ad97-a890003e1165"/>
    <ds:schemaRef ds:uri="d3ca9f49-23df-499c-8686-855321adc28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C0CC34A-D535-41BC-8B48-A0E1EA32D7E8}">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Mäntymalli</Template>
  <TotalTime>0</TotalTime>
  <Words>1648</Words>
  <Application>Microsoft Office PowerPoint</Application>
  <PresentationFormat>Laajakuva</PresentationFormat>
  <Paragraphs>188</Paragraphs>
  <Slides>20</Slides>
  <Notes>6</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20</vt:i4>
      </vt:variant>
    </vt:vector>
  </HeadingPairs>
  <TitlesOfParts>
    <vt:vector size="25" baseType="lpstr">
      <vt:lpstr>Arial</vt:lpstr>
      <vt:lpstr>Calibri</vt:lpstr>
      <vt:lpstr>Dante</vt:lpstr>
      <vt:lpstr>Garamond</vt:lpstr>
      <vt:lpstr>PineVTI</vt:lpstr>
      <vt:lpstr>Päihde- ja mielenterveyspotilaan etäohjaus Digiteko-hanke</vt:lpstr>
      <vt:lpstr>Esityksen sisältö</vt:lpstr>
      <vt:lpstr>DigiTeko-hanke</vt:lpstr>
      <vt:lpstr>Terveydenhuollon etäpalvelut</vt:lpstr>
      <vt:lpstr>Etäpalvelujen antamisen edellytykset</vt:lpstr>
      <vt:lpstr>Ohjaus ja verkko-ohjaus</vt:lpstr>
      <vt:lpstr>PowerPoint-esitys</vt:lpstr>
      <vt:lpstr>PowerPoint-esitys</vt:lpstr>
      <vt:lpstr>Verkko-ohjauksen tilat</vt:lpstr>
      <vt:lpstr>Tärkeää huomioida!</vt:lpstr>
      <vt:lpstr>Vuorovaikutus</vt:lpstr>
      <vt:lpstr>Etävastaanottoon liittyviä erityishuomioita</vt:lpstr>
      <vt:lpstr>Etähoidon hyötyjä</vt:lpstr>
      <vt:lpstr>Etähoidon haasteita</vt:lpstr>
      <vt:lpstr>Erikoislääkärin etäkonsultaatiot</vt:lpstr>
      <vt:lpstr>Näin onnistut!</vt:lpstr>
      <vt:lpstr>Kiitos!</vt:lpstr>
      <vt:lpstr>Lähteet</vt:lpstr>
      <vt:lpstr>Lähteet</vt:lpstr>
      <vt:lpstr>Lähteet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Päihde- ja mielenterveyspotilaan etäohjaus Digiteko-hanke</dc:title>
  <dc:creator>Valio Oona</dc:creator>
  <cp:lastModifiedBy>Lehtola Henna</cp:lastModifiedBy>
  <cp:revision>810</cp:revision>
  <dcterms:created xsi:type="dcterms:W3CDTF">2023-03-11T10:23:50Z</dcterms:created>
  <dcterms:modified xsi:type="dcterms:W3CDTF">2023-09-04T06:54:59Z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0x01010043F7DECB959443488C1376F25448759F</vt:lpwstr>
  </property>
</Properties>
</file>